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Relationship Id="rId4" Type="http://schemas.openxmlformats.org/officeDocument/2006/relationships/custom-properties" Target="docProps/custom.xml" 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notesMasterIdLst>
    <p:notesMasterId r:id="rId19"/>
  </p:notesMasterIdLst>
  <p:sldSz cx="12192000" cy="6858000"/>
  <p:notesSz cx="6858000" cy="12192000"/>
  <p:embeddedFontLst>
    <p:embeddedFont>
      <p:font typeface="MiSans" charset="-122" pitchFamily="34"/>
      <p:regular r:id="rId24"/>
    </p:embeddedFont>
    <p:embeddedFont>
      <p:font typeface="Noto Sans SC" charset="-122" pitchFamily="34"/>
      <p:regular r:id="rId25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24" Type="http://schemas.openxmlformats.org/officeDocument/2006/relationships/font" Target="fonts/font1.fntdata"/><Relationship Id="rId25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image" Target="../media/image-1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image" Target="../media/image-1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image" Target="../media/image-4-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image" Target="../media/image-7-2.jpg"/><Relationship Id="rId3" Type="http://schemas.openxmlformats.org/officeDocument/2006/relationships/image" Target="../media/image-7-3.jpeg"/><Relationship Id="rId4" Type="http://schemas.openxmlformats.org/officeDocument/2006/relationships/image" Target="../media/image-7-4.jp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image" Target="../media/image-8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image" Target="../media/image-9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940000">
            <a:off x="367665" y="335915"/>
            <a:ext cx="558800" cy="594995"/>
          </a:xfrm>
          <a:prstGeom prst="donut">
            <a:avLst/>
          </a:prstGeom>
          <a:gradFill rotWithShape="1" flip="none">
            <a:gsLst>
              <a:gs pos="0">
                <a:srgbClr val="402E7F"/>
              </a:gs>
              <a:gs pos="54000">
                <a:srgbClr val="BC7DB7">
                  <a:alpha val="3000"/>
                </a:srgbClr>
              </a:gs>
              <a:gs pos="100000">
                <a:srgbClr val="BC7DB7">
                  <a:alpha val="3000"/>
                </a:srgbClr>
              </a:gs>
            </a:gsLst>
            <a:lin ang="18900000" scaled="1"/>
          </a:gradFill>
          <a:ln/>
        </p:spPr>
      </p:sp>
      <p:sp>
        <p:nvSpPr>
          <p:cNvPr id="3" name="Text 1"/>
          <p:cNvSpPr/>
          <p:nvPr/>
        </p:nvSpPr>
        <p:spPr>
          <a:xfrm rot="5940000">
            <a:off x="367665" y="335915"/>
            <a:ext cx="558800" cy="5949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4445" y="0"/>
            <a:ext cx="12187555" cy="6875780"/>
          </a:xfrm>
          <a:prstGeom prst="rect">
            <a:avLst/>
          </a:prstGeom>
          <a:gradFill rotWithShape="1" flip="none">
            <a:gsLst>
              <a:gs pos="0">
                <a:srgbClr val="D7B1D4"/>
              </a:gs>
              <a:gs pos="34000">
                <a:srgbClr val="BC7DB7"/>
              </a:gs>
              <a:gs pos="100000">
                <a:srgbClr val="30225F"/>
              </a:gs>
            </a:gsLst>
            <a:lin ang="13500000" scaled="1"/>
          </a:gradFill>
          <a:ln/>
        </p:spPr>
      </p:sp>
      <p:sp>
        <p:nvSpPr>
          <p:cNvPr id="5" name="Text 3"/>
          <p:cNvSpPr/>
          <p:nvPr/>
        </p:nvSpPr>
        <p:spPr>
          <a:xfrm>
            <a:off x="4445" y="0"/>
            <a:ext cx="12187555" cy="68757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59790" y="1950085"/>
            <a:ext cx="6831330" cy="21158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5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「尤佳」で癒す手肌の疲れ：新ハンドケアのすべて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941070" y="4754245"/>
            <a:ext cx="2057400" cy="51816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8" name="Text 6"/>
          <p:cNvSpPr/>
          <p:nvPr/>
        </p:nvSpPr>
        <p:spPr>
          <a:xfrm>
            <a:off x="941070" y="4754245"/>
            <a:ext cx="2057400" cy="518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845185" y="4813935"/>
            <a:ext cx="2249805" cy="30678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402E7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</a:t>
            </a:r>
            <a:pPr algn="ctr" indent="0" marL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402E7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:Kimi AI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3323590" y="4754245"/>
            <a:ext cx="2057400" cy="51816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11" name="Text 9"/>
          <p:cNvSpPr/>
          <p:nvPr/>
        </p:nvSpPr>
        <p:spPr>
          <a:xfrm>
            <a:off x="3323590" y="4754245"/>
            <a:ext cx="2057400" cy="518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3227705" y="4813935"/>
            <a:ext cx="2249805" cy="30678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402E7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</a:t>
            </a:r>
            <a:pPr algn="ctr" indent="0" marL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402E7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:2025.01.01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85280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4" name="Text 12"/>
          <p:cNvSpPr/>
          <p:nvPr/>
        </p:nvSpPr>
        <p:spPr>
          <a:xfrm>
            <a:off x="85280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113665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13665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142049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8" name="Text 16"/>
          <p:cNvSpPr/>
          <p:nvPr/>
        </p:nvSpPr>
        <p:spPr>
          <a:xfrm>
            <a:off x="142049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170434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170434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198818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22" name="Text 20"/>
          <p:cNvSpPr/>
          <p:nvPr/>
        </p:nvSpPr>
        <p:spPr>
          <a:xfrm>
            <a:off x="198818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227203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227203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11456035" y="381635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26" name="Text 24"/>
          <p:cNvSpPr/>
          <p:nvPr/>
        </p:nvSpPr>
        <p:spPr>
          <a:xfrm>
            <a:off x="11456035" y="381635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11456035" y="501650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28" name="Text 26"/>
          <p:cNvSpPr/>
          <p:nvPr/>
        </p:nvSpPr>
        <p:spPr>
          <a:xfrm>
            <a:off x="11456035" y="501650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11456035" y="621665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30" name="Text 28"/>
          <p:cNvSpPr/>
          <p:nvPr/>
        </p:nvSpPr>
        <p:spPr>
          <a:xfrm>
            <a:off x="11456035" y="621665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1727190" y="6306820"/>
            <a:ext cx="10080000" cy="0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32" name="Shape 30"/>
          <p:cNvSpPr/>
          <p:nvPr/>
        </p:nvSpPr>
        <p:spPr>
          <a:xfrm>
            <a:off x="852805" y="6177280"/>
            <a:ext cx="259080" cy="2590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33" name="Text 31"/>
          <p:cNvSpPr/>
          <p:nvPr/>
        </p:nvSpPr>
        <p:spPr>
          <a:xfrm>
            <a:off x="852805" y="6177280"/>
            <a:ext cx="259080" cy="2590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979805" y="6177280"/>
            <a:ext cx="259080" cy="2590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35" name="Text 33"/>
          <p:cNvSpPr/>
          <p:nvPr/>
        </p:nvSpPr>
        <p:spPr>
          <a:xfrm>
            <a:off x="979805" y="6177280"/>
            <a:ext cx="259080" cy="2590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940000">
            <a:off x="367665" y="335915"/>
            <a:ext cx="558800" cy="594995"/>
          </a:xfrm>
          <a:prstGeom prst="donut">
            <a:avLst/>
          </a:prstGeom>
          <a:gradFill rotWithShape="1" flip="none">
            <a:gsLst>
              <a:gs pos="0">
                <a:srgbClr val="402E7F"/>
              </a:gs>
              <a:gs pos="54000">
                <a:srgbClr val="BC7DB7">
                  <a:alpha val="3000"/>
                </a:srgbClr>
              </a:gs>
              <a:gs pos="100000">
                <a:srgbClr val="BC7DB7">
                  <a:alpha val="3000"/>
                </a:srgbClr>
              </a:gs>
            </a:gsLst>
            <a:lin ang="18900000" scaled="1"/>
          </a:gradFill>
          <a:ln/>
        </p:spPr>
      </p:sp>
      <p:sp>
        <p:nvSpPr>
          <p:cNvPr id="3" name="Text 1"/>
          <p:cNvSpPr/>
          <p:nvPr/>
        </p:nvSpPr>
        <p:spPr>
          <a:xfrm rot="5940000">
            <a:off x="367665" y="335915"/>
            <a:ext cx="558800" cy="5949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4445" y="0"/>
            <a:ext cx="12187555" cy="6875780"/>
          </a:xfrm>
          <a:prstGeom prst="rect">
            <a:avLst/>
          </a:prstGeom>
          <a:gradFill rotWithShape="1" flip="none">
            <a:gsLst>
              <a:gs pos="0">
                <a:srgbClr val="D7B1D4"/>
              </a:gs>
              <a:gs pos="34000">
                <a:srgbClr val="BC7DB7"/>
              </a:gs>
              <a:gs pos="100000">
                <a:srgbClr val="30225F"/>
              </a:gs>
            </a:gsLst>
            <a:lin ang="13500000" scaled="1"/>
          </a:gradFill>
          <a:ln/>
        </p:spPr>
      </p:sp>
      <p:sp>
        <p:nvSpPr>
          <p:cNvPr id="5" name="Text 3"/>
          <p:cNvSpPr/>
          <p:nvPr/>
        </p:nvSpPr>
        <p:spPr>
          <a:xfrm>
            <a:off x="4445" y="0"/>
            <a:ext cx="12187555" cy="68757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85280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7" name="Text 5"/>
          <p:cNvSpPr/>
          <p:nvPr/>
        </p:nvSpPr>
        <p:spPr>
          <a:xfrm>
            <a:off x="85280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113665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13665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142049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1" name="Text 9"/>
          <p:cNvSpPr/>
          <p:nvPr/>
        </p:nvSpPr>
        <p:spPr>
          <a:xfrm>
            <a:off x="142049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170434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70434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198818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5" name="Text 13"/>
          <p:cNvSpPr/>
          <p:nvPr/>
        </p:nvSpPr>
        <p:spPr>
          <a:xfrm>
            <a:off x="198818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227203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227203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11456035" y="381635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19" name="Text 17"/>
          <p:cNvSpPr/>
          <p:nvPr/>
        </p:nvSpPr>
        <p:spPr>
          <a:xfrm>
            <a:off x="11456035" y="381635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11456035" y="501650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21" name="Text 19"/>
          <p:cNvSpPr/>
          <p:nvPr/>
        </p:nvSpPr>
        <p:spPr>
          <a:xfrm>
            <a:off x="11456035" y="501650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11456035" y="621665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23" name="Text 21"/>
          <p:cNvSpPr/>
          <p:nvPr/>
        </p:nvSpPr>
        <p:spPr>
          <a:xfrm>
            <a:off x="11456035" y="621665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1727190" y="6306820"/>
            <a:ext cx="10080000" cy="0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25" name="Shape 23"/>
          <p:cNvSpPr/>
          <p:nvPr/>
        </p:nvSpPr>
        <p:spPr>
          <a:xfrm>
            <a:off x="852805" y="6177280"/>
            <a:ext cx="259080" cy="2590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26" name="Text 24"/>
          <p:cNvSpPr/>
          <p:nvPr/>
        </p:nvSpPr>
        <p:spPr>
          <a:xfrm>
            <a:off x="852805" y="6177280"/>
            <a:ext cx="259080" cy="2590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979805" y="6177280"/>
            <a:ext cx="259080" cy="2590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979805" y="6177280"/>
            <a:ext cx="259080" cy="2590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1863725" y="2687320"/>
            <a:ext cx="8464550" cy="2306955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30" name="Text 28"/>
          <p:cNvSpPr/>
          <p:nvPr/>
        </p:nvSpPr>
        <p:spPr>
          <a:xfrm>
            <a:off x="1863725" y="2687320"/>
            <a:ext cx="8464550" cy="230695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72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1日のシーン別使いこなし術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2515235" y="1350010"/>
            <a:ext cx="7161530" cy="11049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940000">
            <a:off x="367665" y="335915"/>
            <a:ext cx="558800" cy="594995"/>
          </a:xfrm>
          <a:prstGeom prst="donut">
            <a:avLst/>
          </a:prstGeom>
          <a:gradFill rotWithShape="1" flip="none">
            <a:gsLst>
              <a:gs pos="0">
                <a:srgbClr val="402E7F"/>
              </a:gs>
              <a:gs pos="54000">
                <a:srgbClr val="BC7DB7">
                  <a:alpha val="3000"/>
                </a:srgbClr>
              </a:gs>
              <a:gs pos="100000">
                <a:srgbClr val="BC7DB7">
                  <a:alpha val="3000"/>
                </a:srgbClr>
              </a:gs>
            </a:gsLst>
            <a:lin ang="18900000" scaled="1"/>
          </a:gradFill>
          <a:ln/>
        </p:spPr>
      </p:sp>
      <p:sp>
        <p:nvSpPr>
          <p:cNvPr id="3" name="Text 1"/>
          <p:cNvSpPr/>
          <p:nvPr/>
        </p:nvSpPr>
        <p:spPr>
          <a:xfrm rot="5940000">
            <a:off x="367665" y="335915"/>
            <a:ext cx="558800" cy="5949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4" name="Image 0" descr="https://test-kimi-img.moonshot.cn/pub/slides/slides_tmpl/image/25-08-11-17:38:55-d2crkbv0ctitcgma2i60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0" y="-6350"/>
            <a:ext cx="12350750" cy="69602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0" y="1168400"/>
            <a:ext cx="12192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8F5C9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朝の基礎ケア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0" y="1727200"/>
            <a:ext cx="12192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洗顔後に塗る1日の潤い土台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311804" y="26162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D3B9D7">
              <a:alpha val="25098"/>
            </a:srgbClr>
          </a:solidFill>
          <a:ln/>
        </p:spPr>
      </p:sp>
      <p:sp>
        <p:nvSpPr>
          <p:cNvPr id="8" name="Shape 5"/>
          <p:cNvSpPr/>
          <p:nvPr/>
        </p:nvSpPr>
        <p:spPr>
          <a:xfrm>
            <a:off x="1769004" y="2921000"/>
            <a:ext cx="304800" cy="609600"/>
          </a:xfrm>
          <a:custGeom>
            <a:avLst/>
            <a:gdLst/>
            <a:ahLst/>
            <a:cxnLst/>
            <a:rect l="l" t="t" r="r" b="b"/>
            <a:pathLst>
              <a:path w="304800" h="609600">
                <a:moveTo>
                  <a:pt x="38100" y="38100"/>
                </a:moveTo>
                <a:cubicBezTo>
                  <a:pt x="17026" y="38100"/>
                  <a:pt x="0" y="55126"/>
                  <a:pt x="0" y="76200"/>
                </a:cubicBezTo>
                <a:cubicBezTo>
                  <a:pt x="0" y="97274"/>
                  <a:pt x="17026" y="114300"/>
                  <a:pt x="38100" y="114300"/>
                </a:cubicBezTo>
                <a:lnTo>
                  <a:pt x="114300" y="114300"/>
                </a:lnTo>
                <a:lnTo>
                  <a:pt x="114300" y="495300"/>
                </a:lnTo>
                <a:lnTo>
                  <a:pt x="38100" y="495300"/>
                </a:lnTo>
                <a:cubicBezTo>
                  <a:pt x="17026" y="495300"/>
                  <a:pt x="0" y="512326"/>
                  <a:pt x="0" y="533400"/>
                </a:cubicBezTo>
                <a:cubicBezTo>
                  <a:pt x="0" y="554474"/>
                  <a:pt x="17026" y="571500"/>
                  <a:pt x="38100" y="571500"/>
                </a:cubicBezTo>
                <a:lnTo>
                  <a:pt x="266700" y="571500"/>
                </a:lnTo>
                <a:cubicBezTo>
                  <a:pt x="287774" y="571500"/>
                  <a:pt x="304800" y="554474"/>
                  <a:pt x="304800" y="533400"/>
                </a:cubicBezTo>
                <a:cubicBezTo>
                  <a:pt x="304800" y="512326"/>
                  <a:pt x="287774" y="495300"/>
                  <a:pt x="266700" y="495300"/>
                </a:cubicBezTo>
                <a:lnTo>
                  <a:pt x="190500" y="495300"/>
                </a:lnTo>
                <a:lnTo>
                  <a:pt x="190500" y="76200"/>
                </a:lnTo>
                <a:cubicBezTo>
                  <a:pt x="190500" y="55126"/>
                  <a:pt x="173474" y="38100"/>
                  <a:pt x="152400" y="38100"/>
                </a:cubicBezTo>
                <a:lnTo>
                  <a:pt x="38100" y="38100"/>
                </a:lnTo>
                <a:close/>
              </a:path>
            </a:pathLst>
          </a:custGeom>
          <a:solidFill>
            <a:srgbClr val="8F5C9A"/>
          </a:solidFill>
          <a:ln/>
        </p:spPr>
      </p:sp>
      <p:sp>
        <p:nvSpPr>
          <p:cNvPr id="9" name="Text 6"/>
          <p:cNvSpPr/>
          <p:nvPr/>
        </p:nvSpPr>
        <p:spPr>
          <a:xfrm>
            <a:off x="1324901" y="3937000"/>
            <a:ext cx="1193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STEP 1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333904" y="4292600"/>
            <a:ext cx="3175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洗顔後、手の水滴が残った状態で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3795713" y="3327400"/>
            <a:ext cx="939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90000"/>
              </a:lnSpc>
              <a:buNone/>
            </a:pPr>
            <a:r>
              <a:rPr lang="en-US" sz="36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5486400" y="26162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D3B9D7">
              <a:alpha val="25098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5867400" y="2921000"/>
            <a:ext cx="457200" cy="609600"/>
          </a:xfrm>
          <a:custGeom>
            <a:avLst/>
            <a:gdLst/>
            <a:ahLst/>
            <a:cxnLst/>
            <a:rect l="l" t="t" r="r" b="b"/>
            <a:pathLst>
              <a:path w="457200" h="609600">
                <a:moveTo>
                  <a:pt x="57150" y="76200"/>
                </a:moveTo>
                <a:cubicBezTo>
                  <a:pt x="57150" y="55126"/>
                  <a:pt x="74176" y="38100"/>
                  <a:pt x="95250" y="38100"/>
                </a:cubicBezTo>
                <a:lnTo>
                  <a:pt x="298847" y="38100"/>
                </a:lnTo>
                <a:cubicBezTo>
                  <a:pt x="370522" y="38100"/>
                  <a:pt x="428625" y="96203"/>
                  <a:pt x="428625" y="167878"/>
                </a:cubicBezTo>
                <a:cubicBezTo>
                  <a:pt x="428625" y="220028"/>
                  <a:pt x="397431" y="267057"/>
                  <a:pt x="349568" y="287417"/>
                </a:cubicBezTo>
                <a:lnTo>
                  <a:pt x="183952" y="357664"/>
                </a:lnTo>
                <a:cubicBezTo>
                  <a:pt x="141684" y="375523"/>
                  <a:pt x="114300" y="416957"/>
                  <a:pt x="114300" y="462796"/>
                </a:cubicBezTo>
                <a:lnTo>
                  <a:pt x="114300" y="495300"/>
                </a:lnTo>
                <a:lnTo>
                  <a:pt x="381000" y="495300"/>
                </a:lnTo>
                <a:cubicBezTo>
                  <a:pt x="402074" y="495300"/>
                  <a:pt x="419100" y="512326"/>
                  <a:pt x="419100" y="533400"/>
                </a:cubicBezTo>
                <a:cubicBezTo>
                  <a:pt x="419100" y="554474"/>
                  <a:pt x="402074" y="571500"/>
                  <a:pt x="381000" y="571500"/>
                </a:cubicBezTo>
                <a:lnTo>
                  <a:pt x="76200" y="571500"/>
                </a:lnTo>
                <a:cubicBezTo>
                  <a:pt x="55126" y="571500"/>
                  <a:pt x="38100" y="554474"/>
                  <a:pt x="38100" y="533400"/>
                </a:cubicBezTo>
                <a:lnTo>
                  <a:pt x="38100" y="462796"/>
                </a:lnTo>
                <a:cubicBezTo>
                  <a:pt x="38100" y="386358"/>
                  <a:pt x="83820" y="317302"/>
                  <a:pt x="154186" y="287417"/>
                </a:cubicBezTo>
                <a:lnTo>
                  <a:pt x="319802" y="217170"/>
                </a:lnTo>
                <a:cubicBezTo>
                  <a:pt x="339566" y="208717"/>
                  <a:pt x="352425" y="189309"/>
                  <a:pt x="352425" y="167878"/>
                </a:cubicBezTo>
                <a:cubicBezTo>
                  <a:pt x="352425" y="138232"/>
                  <a:pt x="328374" y="114300"/>
                  <a:pt x="298847" y="114300"/>
                </a:cubicBezTo>
                <a:lnTo>
                  <a:pt x="95250" y="114300"/>
                </a:lnTo>
                <a:cubicBezTo>
                  <a:pt x="74176" y="114300"/>
                  <a:pt x="57150" y="97274"/>
                  <a:pt x="57150" y="76200"/>
                </a:cubicBezTo>
                <a:close/>
              </a:path>
            </a:pathLst>
          </a:custGeom>
          <a:solidFill>
            <a:srgbClr val="8F5C9A"/>
          </a:solidFill>
          <a:ln/>
        </p:spPr>
      </p:sp>
      <p:sp>
        <p:nvSpPr>
          <p:cNvPr id="14" name="Text 11"/>
          <p:cNvSpPr/>
          <p:nvPr/>
        </p:nvSpPr>
        <p:spPr>
          <a:xfrm>
            <a:off x="5499497" y="3937000"/>
            <a:ext cx="1193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STEP 2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4775200" y="4292600"/>
            <a:ext cx="2641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米粒大の「尤佳」を伸ばす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7970309" y="3327400"/>
            <a:ext cx="939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90000"/>
              </a:lnSpc>
              <a:buNone/>
            </a:pPr>
            <a:r>
              <a:rPr lang="en-US" sz="36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9660996" y="24892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D3B9D7">
              <a:alpha val="25098"/>
            </a:srgbClr>
          </a:solidFill>
          <a:ln/>
        </p:spPr>
      </p:sp>
      <p:sp>
        <p:nvSpPr>
          <p:cNvPr id="18" name="Shape 15"/>
          <p:cNvSpPr/>
          <p:nvPr/>
        </p:nvSpPr>
        <p:spPr>
          <a:xfrm>
            <a:off x="10080096" y="2794000"/>
            <a:ext cx="381000" cy="609600"/>
          </a:xfrm>
          <a:custGeom>
            <a:avLst/>
            <a:gdLst/>
            <a:ahLst/>
            <a:cxnLst/>
            <a:rect l="l" t="t" r="r" b="b"/>
            <a:pathLst>
              <a:path w="381000" h="609600">
                <a:moveTo>
                  <a:pt x="95250" y="342900"/>
                </a:moveTo>
                <a:cubicBezTo>
                  <a:pt x="74176" y="342900"/>
                  <a:pt x="57150" y="325874"/>
                  <a:pt x="57150" y="304800"/>
                </a:cubicBezTo>
                <a:cubicBezTo>
                  <a:pt x="57150" y="283726"/>
                  <a:pt x="74176" y="266700"/>
                  <a:pt x="95250" y="266700"/>
                </a:cubicBezTo>
                <a:lnTo>
                  <a:pt x="228600" y="266700"/>
                </a:lnTo>
                <a:cubicBezTo>
                  <a:pt x="270629" y="266700"/>
                  <a:pt x="304800" y="232529"/>
                  <a:pt x="304800" y="190500"/>
                </a:cubicBezTo>
                <a:cubicBezTo>
                  <a:pt x="304800" y="148471"/>
                  <a:pt x="270629" y="114300"/>
                  <a:pt x="228600" y="114300"/>
                </a:cubicBezTo>
                <a:lnTo>
                  <a:pt x="38100" y="114300"/>
                </a:lnTo>
                <a:cubicBezTo>
                  <a:pt x="17026" y="114300"/>
                  <a:pt x="0" y="97274"/>
                  <a:pt x="0" y="76200"/>
                </a:cubicBezTo>
                <a:cubicBezTo>
                  <a:pt x="0" y="55126"/>
                  <a:pt x="17026" y="38100"/>
                  <a:pt x="38100" y="38100"/>
                </a:cubicBezTo>
                <a:lnTo>
                  <a:pt x="228600" y="38100"/>
                </a:lnTo>
                <a:cubicBezTo>
                  <a:pt x="312777" y="38100"/>
                  <a:pt x="381000" y="106323"/>
                  <a:pt x="381000" y="190500"/>
                </a:cubicBezTo>
                <a:cubicBezTo>
                  <a:pt x="381000" y="235982"/>
                  <a:pt x="360998" y="276820"/>
                  <a:pt x="329446" y="304800"/>
                </a:cubicBezTo>
                <a:cubicBezTo>
                  <a:pt x="361117" y="332780"/>
                  <a:pt x="381000" y="373618"/>
                  <a:pt x="381000" y="419100"/>
                </a:cubicBezTo>
                <a:cubicBezTo>
                  <a:pt x="381000" y="503277"/>
                  <a:pt x="312777" y="571500"/>
                  <a:pt x="228600" y="571500"/>
                </a:cubicBezTo>
                <a:lnTo>
                  <a:pt x="38100" y="571500"/>
                </a:lnTo>
                <a:cubicBezTo>
                  <a:pt x="17026" y="571500"/>
                  <a:pt x="0" y="554474"/>
                  <a:pt x="0" y="533400"/>
                </a:cubicBezTo>
                <a:cubicBezTo>
                  <a:pt x="0" y="512326"/>
                  <a:pt x="17026" y="495300"/>
                  <a:pt x="38100" y="495300"/>
                </a:cubicBezTo>
                <a:lnTo>
                  <a:pt x="228600" y="495300"/>
                </a:lnTo>
                <a:cubicBezTo>
                  <a:pt x="270629" y="495300"/>
                  <a:pt x="304800" y="461129"/>
                  <a:pt x="304800" y="419100"/>
                </a:cubicBezTo>
                <a:cubicBezTo>
                  <a:pt x="304800" y="377071"/>
                  <a:pt x="270629" y="342900"/>
                  <a:pt x="228600" y="342900"/>
                </a:cubicBezTo>
                <a:lnTo>
                  <a:pt x="95250" y="342900"/>
                </a:lnTo>
                <a:close/>
              </a:path>
            </a:pathLst>
          </a:custGeom>
          <a:solidFill>
            <a:srgbClr val="8F5C9A"/>
          </a:solidFill>
          <a:ln/>
        </p:spPr>
      </p:sp>
      <p:sp>
        <p:nvSpPr>
          <p:cNvPr id="19" name="Text 16"/>
          <p:cNvSpPr/>
          <p:nvPr/>
        </p:nvSpPr>
        <p:spPr>
          <a:xfrm>
            <a:off x="9674093" y="3810000"/>
            <a:ext cx="1193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STEP 3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8810096" y="4165600"/>
            <a:ext cx="2921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水分と共に発酵エキスが角層に入り込む</a:t>
            </a:r>
            <a:endParaRPr lang="en-US" sz="1600" dirty="0"/>
          </a:p>
        </p:txBody>
      </p:sp>
      <p:sp>
        <p:nvSpPr>
          <p:cNvPr id="21" name="Shape 18"/>
          <p:cNvSpPr/>
          <p:nvPr/>
        </p:nvSpPr>
        <p:spPr>
          <a:xfrm>
            <a:off x="254000" y="5080000"/>
            <a:ext cx="11684000" cy="609600"/>
          </a:xfrm>
          <a:custGeom>
            <a:avLst/>
            <a:gdLst/>
            <a:ahLst/>
            <a:cxnLst/>
            <a:rect l="l" t="t" r="r" b="b"/>
            <a:pathLst>
              <a:path w="11684000" h="609600">
                <a:moveTo>
                  <a:pt x="101602" y="0"/>
                </a:moveTo>
                <a:lnTo>
                  <a:pt x="11582398" y="0"/>
                </a:lnTo>
                <a:cubicBezTo>
                  <a:pt x="11638511" y="0"/>
                  <a:pt x="11684000" y="45489"/>
                  <a:pt x="11684000" y="101602"/>
                </a:cubicBezTo>
                <a:lnTo>
                  <a:pt x="11684000" y="507998"/>
                </a:lnTo>
                <a:cubicBezTo>
                  <a:pt x="11684000" y="564111"/>
                  <a:pt x="11638511" y="609600"/>
                  <a:pt x="115823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D3B9D7">
              <a:alpha val="25098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254000" y="5080000"/>
            <a:ext cx="11684000" cy="609600"/>
          </a:xfrm>
          <a:prstGeom prst="rect">
            <a:avLst/>
          </a:prstGeom>
          <a:noFill/>
          <a:ln/>
        </p:spPr>
        <p:txBody>
          <a:bodyPr wrap="square" lIns="152400" tIns="152400" rIns="152400" bIns="15240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これだけで外出時の急激な乾燥を防ぎ、</a:t>
            </a:r>
            <a:pPr algn="ctr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つっぱらない1日</a:t>
            </a:r>
            <a:pPr algn="ctr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を始められます。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940000">
            <a:off x="367665" y="335915"/>
            <a:ext cx="558800" cy="594995"/>
          </a:xfrm>
          <a:prstGeom prst="donut">
            <a:avLst/>
          </a:prstGeom>
          <a:gradFill rotWithShape="1" flip="none">
            <a:gsLst>
              <a:gs pos="0">
                <a:srgbClr val="402E7F"/>
              </a:gs>
              <a:gs pos="54000">
                <a:srgbClr val="BC7DB7">
                  <a:alpha val="3000"/>
                </a:srgbClr>
              </a:gs>
              <a:gs pos="100000">
                <a:srgbClr val="BC7DB7">
                  <a:alpha val="3000"/>
                </a:srgbClr>
              </a:gs>
            </a:gsLst>
            <a:lin ang="18900000" scaled="1"/>
          </a:gradFill>
          <a:ln/>
        </p:spPr>
      </p:sp>
      <p:sp>
        <p:nvSpPr>
          <p:cNvPr id="3" name="Text 1"/>
          <p:cNvSpPr/>
          <p:nvPr/>
        </p:nvSpPr>
        <p:spPr>
          <a:xfrm rot="5940000">
            <a:off x="367665" y="335915"/>
            <a:ext cx="558800" cy="5949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4" name="Image 0" descr="https://test-kimi-img.moonshot.cn/pub/slides/slides_tmpl/image/25-08-11-17:38:55-d2crkbv0ctitcgma2i60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0" y="-6350"/>
            <a:ext cx="12350750" cy="6960235"/>
          </a:xfrm>
          <a:prstGeom prst="rect">
            <a:avLst/>
          </a:prstGeom>
        </p:spPr>
      </p:pic>
      <p:pic>
        <p:nvPicPr>
          <p:cNvPr id="5" name="Image 1" descr="https://kimi-web-img.moonshot.cn/img/www.komehyo.co.jp/baaa7d9d43ea809385a3d53907852c869f6b2b8d.png">    </p:cNvPr>
          <p:cNvPicPr>
            <a:picLocks noChangeAspect="1"/>
          </p:cNvPicPr>
          <p:nvPr/>
        </p:nvPicPr>
        <p:blipFill>
          <a:blip r:embed="rId2"/>
          <a:srcRect l="0" r="0" t="9239" b="9239"/>
          <a:stretch/>
        </p:blipFill>
        <p:spPr>
          <a:xfrm>
            <a:off x="254000" y="1047750"/>
            <a:ext cx="5842000" cy="4762500"/>
          </a:xfrm>
          <a:prstGeom prst="roundRect">
            <a:avLst>
              <a:gd name="adj" fmla="val 3200"/>
            </a:avLst>
          </a:prstGeom>
        </p:spPr>
      </p:pic>
      <p:sp>
        <p:nvSpPr>
          <p:cNvPr id="6" name="Text 2"/>
          <p:cNvSpPr/>
          <p:nvPr/>
        </p:nvSpPr>
        <p:spPr>
          <a:xfrm>
            <a:off x="6502400" y="1295400"/>
            <a:ext cx="5943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8F5C9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仕事中のサッと補給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502400" y="1955800"/>
            <a:ext cx="5943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会議合間の瞬間リフレッシュ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502400" y="2616200"/>
            <a:ext cx="5435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エアコンや手指消毒で乾燥した手肌に、50mlのミニボトルが活躍します。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6502400" y="35306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60A39A">
              <a:alpha val="12549"/>
            </a:srgbClr>
          </a:solidFill>
          <a:ln/>
        </p:spPr>
      </p:sp>
      <p:sp>
        <p:nvSpPr>
          <p:cNvPr id="10" name="Shape 6"/>
          <p:cNvSpPr/>
          <p:nvPr/>
        </p:nvSpPr>
        <p:spPr>
          <a:xfrm>
            <a:off x="6616700" y="36322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60A39A"/>
          </a:solidFill>
          <a:ln/>
        </p:spPr>
      </p:sp>
      <p:sp>
        <p:nvSpPr>
          <p:cNvPr id="11" name="Text 7"/>
          <p:cNvSpPr/>
          <p:nvPr/>
        </p:nvSpPr>
        <p:spPr>
          <a:xfrm>
            <a:off x="7061200" y="3530600"/>
            <a:ext cx="4876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べたつかないので、資料を汚さず、スマホ画面もキレイ。</a:t>
            </a:r>
            <a:endParaRPr lang="en-US" sz="1600" dirty="0"/>
          </a:p>
        </p:txBody>
      </p:sp>
      <p:sp>
        <p:nvSpPr>
          <p:cNvPr id="12" name="Shape 8"/>
          <p:cNvSpPr/>
          <p:nvPr/>
        </p:nvSpPr>
        <p:spPr>
          <a:xfrm>
            <a:off x="6502400" y="43434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60A39A">
              <a:alpha val="12549"/>
            </a:srgbClr>
          </a:solidFill>
          <a:ln/>
        </p:spPr>
      </p:sp>
      <p:sp>
        <p:nvSpPr>
          <p:cNvPr id="13" name="Shape 9"/>
          <p:cNvSpPr/>
          <p:nvPr/>
        </p:nvSpPr>
        <p:spPr>
          <a:xfrm>
            <a:off x="6616700" y="44450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60A39A"/>
          </a:solidFill>
          <a:ln/>
        </p:spPr>
      </p:sp>
      <p:sp>
        <p:nvSpPr>
          <p:cNvPr id="14" name="Text 10"/>
          <p:cNvSpPr/>
          <p:nvPr/>
        </p:nvSpPr>
        <p:spPr>
          <a:xfrm>
            <a:off x="7061200" y="4343400"/>
            <a:ext cx="4876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香りがないので、周囲に気兼ねなく、会議の5分前にサッと使える。</a:t>
            </a:r>
            <a:endParaRPr lang="en-US" sz="1600" dirty="0"/>
          </a:p>
        </p:txBody>
      </p:sp>
      <p:sp>
        <p:nvSpPr>
          <p:cNvPr id="15" name="Shape 11"/>
          <p:cNvSpPr/>
          <p:nvPr/>
        </p:nvSpPr>
        <p:spPr>
          <a:xfrm>
            <a:off x="6502400" y="51562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60A39A">
              <a:alpha val="12549"/>
            </a:srgbClr>
          </a:solidFill>
          <a:ln/>
        </p:spPr>
      </p:sp>
      <p:sp>
        <p:nvSpPr>
          <p:cNvPr id="16" name="Shape 12"/>
          <p:cNvSpPr/>
          <p:nvPr/>
        </p:nvSpPr>
        <p:spPr>
          <a:xfrm>
            <a:off x="6616700" y="52578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60A39A"/>
          </a:solidFill>
          <a:ln/>
        </p:spPr>
      </p:sp>
      <p:sp>
        <p:nvSpPr>
          <p:cNvPr id="17" name="Text 13"/>
          <p:cNvSpPr/>
          <p:nvPr/>
        </p:nvSpPr>
        <p:spPr>
          <a:xfrm>
            <a:off x="7061200" y="5156200"/>
            <a:ext cx="518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胸ポケットに入れておけば、片手でプッシュ可能。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940000">
            <a:off x="367665" y="335915"/>
            <a:ext cx="558800" cy="594995"/>
          </a:xfrm>
          <a:prstGeom prst="donut">
            <a:avLst/>
          </a:prstGeom>
          <a:gradFill rotWithShape="1" flip="none">
            <a:gsLst>
              <a:gs pos="0">
                <a:srgbClr val="402E7F"/>
              </a:gs>
              <a:gs pos="54000">
                <a:srgbClr val="BC7DB7">
                  <a:alpha val="3000"/>
                </a:srgbClr>
              </a:gs>
              <a:gs pos="100000">
                <a:srgbClr val="BC7DB7">
                  <a:alpha val="3000"/>
                </a:srgbClr>
              </a:gs>
            </a:gsLst>
            <a:lin ang="18900000" scaled="1"/>
          </a:gradFill>
          <a:ln/>
        </p:spPr>
      </p:sp>
      <p:sp>
        <p:nvSpPr>
          <p:cNvPr id="3" name="Text 1"/>
          <p:cNvSpPr/>
          <p:nvPr/>
        </p:nvSpPr>
        <p:spPr>
          <a:xfrm rot="5940000">
            <a:off x="367665" y="335915"/>
            <a:ext cx="558800" cy="5949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4" name="Image 0" descr="https://test-kimi-img.moonshot.cn/pub/slides/slides_tmpl/image/25-08-11-17:38:55-d2crkbv0ctitcgma2i60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0" y="-6350"/>
            <a:ext cx="12350750" cy="69602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0" y="1117600"/>
            <a:ext cx="12192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8F5C9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夜の集中ケア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0" y="1676400"/>
            <a:ext cx="12192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手袋で密封すれば翌朝ふっくら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987293" y="2438400"/>
            <a:ext cx="2921000" cy="2133600"/>
          </a:xfrm>
          <a:custGeom>
            <a:avLst/>
            <a:gdLst/>
            <a:ahLst/>
            <a:cxnLst/>
            <a:rect l="l" t="t" r="r" b="b"/>
            <a:pathLst>
              <a:path w="2921000" h="2133600">
                <a:moveTo>
                  <a:pt x="101602" y="0"/>
                </a:moveTo>
                <a:lnTo>
                  <a:pt x="2819398" y="0"/>
                </a:lnTo>
                <a:cubicBezTo>
                  <a:pt x="2875511" y="0"/>
                  <a:pt x="2921000" y="45489"/>
                  <a:pt x="2921000" y="101602"/>
                </a:cubicBezTo>
                <a:lnTo>
                  <a:pt x="2921000" y="2031998"/>
                </a:lnTo>
                <a:cubicBezTo>
                  <a:pt x="2921000" y="2088111"/>
                  <a:pt x="2875511" y="2133600"/>
                  <a:pt x="2819398" y="2133600"/>
                </a:cubicBezTo>
                <a:lnTo>
                  <a:pt x="101602" y="2133600"/>
                </a:lnTo>
                <a:cubicBezTo>
                  <a:pt x="45489" y="2133600"/>
                  <a:pt x="0" y="2088111"/>
                  <a:pt x="0" y="2031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D3B9D7">
              <a:alpha val="25098"/>
            </a:srgbClr>
          </a:solidFill>
          <a:ln/>
        </p:spPr>
      </p:sp>
      <p:sp>
        <p:nvSpPr>
          <p:cNvPr id="8" name="Shape 5"/>
          <p:cNvSpPr/>
          <p:nvPr/>
        </p:nvSpPr>
        <p:spPr>
          <a:xfrm>
            <a:off x="2212843" y="28575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238125" y="0"/>
                </a:moveTo>
                <a:cubicBezTo>
                  <a:pt x="251296" y="0"/>
                  <a:pt x="261938" y="10641"/>
                  <a:pt x="261938" y="23812"/>
                </a:cubicBezTo>
                <a:lnTo>
                  <a:pt x="261938" y="178594"/>
                </a:lnTo>
                <a:cubicBezTo>
                  <a:pt x="261938" y="185142"/>
                  <a:pt x="267295" y="190500"/>
                  <a:pt x="273844" y="190500"/>
                </a:cubicBezTo>
                <a:cubicBezTo>
                  <a:pt x="280392" y="190500"/>
                  <a:pt x="285750" y="185142"/>
                  <a:pt x="285750" y="178594"/>
                </a:cubicBezTo>
                <a:lnTo>
                  <a:pt x="285750" y="47625"/>
                </a:lnTo>
                <a:cubicBezTo>
                  <a:pt x="285750" y="34454"/>
                  <a:pt x="296391" y="23812"/>
                  <a:pt x="309563" y="23812"/>
                </a:cubicBezTo>
                <a:cubicBezTo>
                  <a:pt x="322734" y="23812"/>
                  <a:pt x="333375" y="34454"/>
                  <a:pt x="333375" y="47625"/>
                </a:cubicBezTo>
                <a:lnTo>
                  <a:pt x="333375" y="178594"/>
                </a:lnTo>
                <a:cubicBezTo>
                  <a:pt x="333375" y="185142"/>
                  <a:pt x="338733" y="190500"/>
                  <a:pt x="345281" y="190500"/>
                </a:cubicBezTo>
                <a:cubicBezTo>
                  <a:pt x="351830" y="190500"/>
                  <a:pt x="357188" y="185142"/>
                  <a:pt x="357188" y="178594"/>
                </a:cubicBezTo>
                <a:lnTo>
                  <a:pt x="357188" y="95250"/>
                </a:lnTo>
                <a:cubicBezTo>
                  <a:pt x="357188" y="82079"/>
                  <a:pt x="367829" y="71438"/>
                  <a:pt x="381000" y="71438"/>
                </a:cubicBezTo>
                <a:cubicBezTo>
                  <a:pt x="394171" y="71438"/>
                  <a:pt x="404813" y="82079"/>
                  <a:pt x="404813" y="95250"/>
                </a:cubicBezTo>
                <a:lnTo>
                  <a:pt x="404813" y="227856"/>
                </a:lnTo>
                <a:cubicBezTo>
                  <a:pt x="390525" y="231874"/>
                  <a:pt x="378991" y="243036"/>
                  <a:pt x="374749" y="257845"/>
                </a:cubicBezTo>
                <a:lnTo>
                  <a:pt x="369912" y="274737"/>
                </a:lnTo>
                <a:lnTo>
                  <a:pt x="353020" y="279574"/>
                </a:lnTo>
                <a:cubicBezTo>
                  <a:pt x="334268" y="284931"/>
                  <a:pt x="321394" y="302047"/>
                  <a:pt x="321394" y="321543"/>
                </a:cubicBezTo>
                <a:cubicBezTo>
                  <a:pt x="321394" y="337989"/>
                  <a:pt x="330622" y="352797"/>
                  <a:pt x="344760" y="360164"/>
                </a:cubicBezTo>
                <a:cubicBezTo>
                  <a:pt x="324296" y="373410"/>
                  <a:pt x="299963" y="381074"/>
                  <a:pt x="273769" y="381074"/>
                </a:cubicBezTo>
                <a:lnTo>
                  <a:pt x="259482" y="381074"/>
                </a:lnTo>
                <a:cubicBezTo>
                  <a:pt x="215131" y="381074"/>
                  <a:pt x="172492" y="364034"/>
                  <a:pt x="140419" y="333449"/>
                </a:cubicBezTo>
                <a:lnTo>
                  <a:pt x="56852" y="253752"/>
                </a:lnTo>
                <a:cubicBezTo>
                  <a:pt x="44946" y="242441"/>
                  <a:pt x="44500" y="223540"/>
                  <a:pt x="55811" y="211634"/>
                </a:cubicBezTo>
                <a:cubicBezTo>
                  <a:pt x="67121" y="199727"/>
                  <a:pt x="86023" y="199281"/>
                  <a:pt x="97929" y="210592"/>
                </a:cubicBezTo>
                <a:lnTo>
                  <a:pt x="142949" y="253454"/>
                </a:lnTo>
                <a:cubicBezTo>
                  <a:pt x="142949" y="252338"/>
                  <a:pt x="142875" y="251147"/>
                  <a:pt x="142875" y="250031"/>
                </a:cubicBezTo>
                <a:lnTo>
                  <a:pt x="142875" y="47625"/>
                </a:lnTo>
                <a:cubicBezTo>
                  <a:pt x="142875" y="34454"/>
                  <a:pt x="153516" y="23812"/>
                  <a:pt x="166688" y="23812"/>
                </a:cubicBezTo>
                <a:cubicBezTo>
                  <a:pt x="179859" y="23812"/>
                  <a:pt x="190500" y="34454"/>
                  <a:pt x="190500" y="47625"/>
                </a:cubicBezTo>
                <a:lnTo>
                  <a:pt x="190500" y="178594"/>
                </a:lnTo>
                <a:cubicBezTo>
                  <a:pt x="190500" y="185142"/>
                  <a:pt x="195858" y="190500"/>
                  <a:pt x="202406" y="190500"/>
                </a:cubicBezTo>
                <a:cubicBezTo>
                  <a:pt x="208955" y="190500"/>
                  <a:pt x="214313" y="185142"/>
                  <a:pt x="214313" y="178594"/>
                </a:cubicBezTo>
                <a:lnTo>
                  <a:pt x="214313" y="23812"/>
                </a:lnTo>
                <a:cubicBezTo>
                  <a:pt x="214313" y="10641"/>
                  <a:pt x="224954" y="0"/>
                  <a:pt x="238125" y="0"/>
                </a:cubicBezTo>
                <a:close/>
                <a:moveTo>
                  <a:pt x="232693" y="243036"/>
                </a:moveTo>
                <a:cubicBezTo>
                  <a:pt x="231874" y="240134"/>
                  <a:pt x="229195" y="238125"/>
                  <a:pt x="226219" y="238125"/>
                </a:cubicBezTo>
                <a:cubicBezTo>
                  <a:pt x="223242" y="238125"/>
                  <a:pt x="220563" y="240134"/>
                  <a:pt x="219745" y="243036"/>
                </a:cubicBezTo>
                <a:lnTo>
                  <a:pt x="214313" y="261938"/>
                </a:lnTo>
                <a:lnTo>
                  <a:pt x="195411" y="267370"/>
                </a:lnTo>
                <a:cubicBezTo>
                  <a:pt x="192509" y="268188"/>
                  <a:pt x="190500" y="270867"/>
                  <a:pt x="190500" y="273844"/>
                </a:cubicBezTo>
                <a:cubicBezTo>
                  <a:pt x="190500" y="276820"/>
                  <a:pt x="192509" y="279499"/>
                  <a:pt x="195411" y="280318"/>
                </a:cubicBezTo>
                <a:lnTo>
                  <a:pt x="214313" y="285750"/>
                </a:lnTo>
                <a:lnTo>
                  <a:pt x="219745" y="304651"/>
                </a:lnTo>
                <a:cubicBezTo>
                  <a:pt x="220563" y="307553"/>
                  <a:pt x="223242" y="309563"/>
                  <a:pt x="226219" y="309563"/>
                </a:cubicBezTo>
                <a:cubicBezTo>
                  <a:pt x="229195" y="309563"/>
                  <a:pt x="231874" y="307553"/>
                  <a:pt x="232693" y="304651"/>
                </a:cubicBezTo>
                <a:lnTo>
                  <a:pt x="238125" y="285750"/>
                </a:lnTo>
                <a:lnTo>
                  <a:pt x="257026" y="280318"/>
                </a:lnTo>
                <a:cubicBezTo>
                  <a:pt x="259928" y="279499"/>
                  <a:pt x="261938" y="276820"/>
                  <a:pt x="261938" y="273844"/>
                </a:cubicBezTo>
                <a:cubicBezTo>
                  <a:pt x="261938" y="270867"/>
                  <a:pt x="259928" y="268188"/>
                  <a:pt x="257026" y="267370"/>
                </a:cubicBezTo>
                <a:lnTo>
                  <a:pt x="238125" y="261938"/>
                </a:lnTo>
                <a:lnTo>
                  <a:pt x="232693" y="243036"/>
                </a:lnTo>
                <a:close/>
                <a:moveTo>
                  <a:pt x="77391" y="89297"/>
                </a:moveTo>
                <a:lnTo>
                  <a:pt x="113333" y="99566"/>
                </a:lnTo>
                <a:cubicBezTo>
                  <a:pt x="116756" y="100533"/>
                  <a:pt x="119063" y="103659"/>
                  <a:pt x="119063" y="107156"/>
                </a:cubicBezTo>
                <a:cubicBezTo>
                  <a:pt x="119063" y="110654"/>
                  <a:pt x="116756" y="113779"/>
                  <a:pt x="113333" y="114746"/>
                </a:cubicBezTo>
                <a:lnTo>
                  <a:pt x="77391" y="125016"/>
                </a:lnTo>
                <a:lnTo>
                  <a:pt x="67121" y="160958"/>
                </a:lnTo>
                <a:cubicBezTo>
                  <a:pt x="66154" y="164381"/>
                  <a:pt x="63029" y="166688"/>
                  <a:pt x="59531" y="166688"/>
                </a:cubicBezTo>
                <a:cubicBezTo>
                  <a:pt x="56034" y="166688"/>
                  <a:pt x="52908" y="164381"/>
                  <a:pt x="51941" y="160958"/>
                </a:cubicBezTo>
                <a:lnTo>
                  <a:pt x="41672" y="125016"/>
                </a:lnTo>
                <a:lnTo>
                  <a:pt x="5730" y="114746"/>
                </a:lnTo>
                <a:cubicBezTo>
                  <a:pt x="2307" y="113779"/>
                  <a:pt x="0" y="110654"/>
                  <a:pt x="0" y="107156"/>
                </a:cubicBezTo>
                <a:cubicBezTo>
                  <a:pt x="0" y="103659"/>
                  <a:pt x="2307" y="100533"/>
                  <a:pt x="5730" y="99566"/>
                </a:cubicBezTo>
                <a:lnTo>
                  <a:pt x="41672" y="89297"/>
                </a:lnTo>
                <a:lnTo>
                  <a:pt x="51941" y="53355"/>
                </a:lnTo>
                <a:cubicBezTo>
                  <a:pt x="52908" y="49932"/>
                  <a:pt x="56034" y="47625"/>
                  <a:pt x="59531" y="47625"/>
                </a:cubicBezTo>
                <a:cubicBezTo>
                  <a:pt x="63029" y="47625"/>
                  <a:pt x="66154" y="49932"/>
                  <a:pt x="67121" y="53355"/>
                </a:cubicBezTo>
                <a:lnTo>
                  <a:pt x="77391" y="89297"/>
                </a:lnTo>
                <a:close/>
                <a:moveTo>
                  <a:pt x="434578" y="303609"/>
                </a:moveTo>
                <a:lnTo>
                  <a:pt x="470520" y="313879"/>
                </a:lnTo>
                <a:cubicBezTo>
                  <a:pt x="473943" y="314846"/>
                  <a:pt x="476250" y="317971"/>
                  <a:pt x="476250" y="321469"/>
                </a:cubicBezTo>
                <a:cubicBezTo>
                  <a:pt x="476250" y="324966"/>
                  <a:pt x="473943" y="328092"/>
                  <a:pt x="470520" y="329059"/>
                </a:cubicBezTo>
                <a:lnTo>
                  <a:pt x="434578" y="339328"/>
                </a:lnTo>
                <a:lnTo>
                  <a:pt x="424309" y="375270"/>
                </a:lnTo>
                <a:cubicBezTo>
                  <a:pt x="423342" y="378693"/>
                  <a:pt x="420216" y="381000"/>
                  <a:pt x="416719" y="381000"/>
                </a:cubicBezTo>
                <a:cubicBezTo>
                  <a:pt x="413221" y="381000"/>
                  <a:pt x="410096" y="378693"/>
                  <a:pt x="409129" y="375270"/>
                </a:cubicBezTo>
                <a:lnTo>
                  <a:pt x="398859" y="339328"/>
                </a:lnTo>
                <a:lnTo>
                  <a:pt x="362917" y="329059"/>
                </a:lnTo>
                <a:cubicBezTo>
                  <a:pt x="359494" y="328092"/>
                  <a:pt x="357188" y="324966"/>
                  <a:pt x="357188" y="321469"/>
                </a:cubicBezTo>
                <a:cubicBezTo>
                  <a:pt x="357188" y="317971"/>
                  <a:pt x="359494" y="314846"/>
                  <a:pt x="362917" y="313879"/>
                </a:cubicBezTo>
                <a:lnTo>
                  <a:pt x="398859" y="303609"/>
                </a:lnTo>
                <a:lnTo>
                  <a:pt x="409129" y="267667"/>
                </a:lnTo>
                <a:cubicBezTo>
                  <a:pt x="410096" y="264244"/>
                  <a:pt x="413221" y="261938"/>
                  <a:pt x="416719" y="261938"/>
                </a:cubicBezTo>
                <a:cubicBezTo>
                  <a:pt x="420216" y="261938"/>
                  <a:pt x="423342" y="264244"/>
                  <a:pt x="424309" y="267667"/>
                </a:cubicBezTo>
                <a:lnTo>
                  <a:pt x="434578" y="303609"/>
                </a:lnTo>
                <a:close/>
              </a:path>
            </a:pathLst>
          </a:custGeom>
          <a:solidFill>
            <a:srgbClr val="8F5C9A"/>
          </a:solidFill>
          <a:ln/>
        </p:spPr>
      </p:sp>
      <p:sp>
        <p:nvSpPr>
          <p:cNvPr id="9" name="Text 6"/>
          <p:cNvSpPr/>
          <p:nvPr/>
        </p:nvSpPr>
        <p:spPr>
          <a:xfrm>
            <a:off x="1563820" y="3556000"/>
            <a:ext cx="1765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1. 手を温める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1190493" y="3860800"/>
            <a:ext cx="2514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就寝前に手を温め、血行を促進。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111493" y="3251200"/>
            <a:ext cx="8255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90000"/>
              </a:lnSpc>
              <a:buNone/>
            </a:pPr>
            <a:r>
              <a:rPr lang="en-US" sz="36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+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4635500" y="2565400"/>
            <a:ext cx="2921000" cy="1879600"/>
          </a:xfrm>
          <a:custGeom>
            <a:avLst/>
            <a:gdLst/>
            <a:ahLst/>
            <a:cxnLst/>
            <a:rect l="l" t="t" r="r" b="b"/>
            <a:pathLst>
              <a:path w="2921000" h="1879600">
                <a:moveTo>
                  <a:pt x="101592" y="0"/>
                </a:moveTo>
                <a:lnTo>
                  <a:pt x="2819408" y="0"/>
                </a:lnTo>
                <a:cubicBezTo>
                  <a:pt x="2875516" y="0"/>
                  <a:pt x="2921000" y="45484"/>
                  <a:pt x="2921000" y="101592"/>
                </a:cubicBezTo>
                <a:lnTo>
                  <a:pt x="2921000" y="1778008"/>
                </a:lnTo>
                <a:cubicBezTo>
                  <a:pt x="2921000" y="1834116"/>
                  <a:pt x="2875516" y="1879600"/>
                  <a:pt x="2819408" y="1879600"/>
                </a:cubicBezTo>
                <a:lnTo>
                  <a:pt x="101592" y="1879600"/>
                </a:lnTo>
                <a:cubicBezTo>
                  <a:pt x="45484" y="1879600"/>
                  <a:pt x="0" y="1834116"/>
                  <a:pt x="0" y="1778008"/>
                </a:cubicBezTo>
                <a:lnTo>
                  <a:pt x="0" y="101592"/>
                </a:lnTo>
                <a:cubicBezTo>
                  <a:pt x="0" y="45522"/>
                  <a:pt x="45522" y="0"/>
                  <a:pt x="101592" y="0"/>
                </a:cubicBezTo>
                <a:close/>
              </a:path>
            </a:pathLst>
          </a:custGeom>
          <a:solidFill>
            <a:srgbClr val="D3B9D7">
              <a:alpha val="25098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5980113" y="2984500"/>
            <a:ext cx="238125" cy="381000"/>
          </a:xfrm>
          <a:custGeom>
            <a:avLst/>
            <a:gdLst/>
            <a:ahLst/>
            <a:cxnLst/>
            <a:rect l="l" t="t" r="r" b="b"/>
            <a:pathLst>
              <a:path w="238125" h="381000">
                <a:moveTo>
                  <a:pt x="71438" y="0"/>
                </a:moveTo>
                <a:lnTo>
                  <a:pt x="71438" y="59531"/>
                </a:lnTo>
                <a:lnTo>
                  <a:pt x="166688" y="59531"/>
                </a:lnTo>
                <a:lnTo>
                  <a:pt x="166688" y="41672"/>
                </a:lnTo>
                <a:lnTo>
                  <a:pt x="220266" y="41672"/>
                </a:lnTo>
                <a:cubicBezTo>
                  <a:pt x="230163" y="41672"/>
                  <a:pt x="238125" y="33710"/>
                  <a:pt x="238125" y="23812"/>
                </a:cubicBezTo>
                <a:cubicBezTo>
                  <a:pt x="238125" y="13915"/>
                  <a:pt x="230163" y="5953"/>
                  <a:pt x="220266" y="5953"/>
                </a:cubicBezTo>
                <a:lnTo>
                  <a:pt x="166688" y="5953"/>
                </a:lnTo>
                <a:lnTo>
                  <a:pt x="166688" y="0"/>
                </a:lnTo>
                <a:cubicBezTo>
                  <a:pt x="166688" y="-13171"/>
                  <a:pt x="156046" y="-23812"/>
                  <a:pt x="142875" y="-23812"/>
                </a:cubicBezTo>
                <a:lnTo>
                  <a:pt x="95250" y="-23812"/>
                </a:lnTo>
                <a:cubicBezTo>
                  <a:pt x="82079" y="-23812"/>
                  <a:pt x="71438" y="-13171"/>
                  <a:pt x="71438" y="0"/>
                </a:cubicBezTo>
                <a:close/>
                <a:moveTo>
                  <a:pt x="47625" y="95250"/>
                </a:moveTo>
                <a:cubicBezTo>
                  <a:pt x="21357" y="95250"/>
                  <a:pt x="0" y="116607"/>
                  <a:pt x="0" y="142875"/>
                </a:cubicBezTo>
                <a:lnTo>
                  <a:pt x="0" y="333375"/>
                </a:lnTo>
                <a:cubicBezTo>
                  <a:pt x="0" y="359643"/>
                  <a:pt x="21357" y="381000"/>
                  <a:pt x="47625" y="381000"/>
                </a:cubicBezTo>
                <a:lnTo>
                  <a:pt x="190500" y="381000"/>
                </a:lnTo>
                <a:cubicBezTo>
                  <a:pt x="216768" y="381000"/>
                  <a:pt x="238125" y="359643"/>
                  <a:pt x="238125" y="333375"/>
                </a:cubicBezTo>
                <a:lnTo>
                  <a:pt x="238125" y="142875"/>
                </a:lnTo>
                <a:cubicBezTo>
                  <a:pt x="238125" y="116607"/>
                  <a:pt x="216768" y="95250"/>
                  <a:pt x="190500" y="95250"/>
                </a:cubicBezTo>
                <a:lnTo>
                  <a:pt x="47625" y="95250"/>
                </a:lnTo>
                <a:close/>
                <a:moveTo>
                  <a:pt x="95250" y="184547"/>
                </a:moveTo>
                <a:cubicBezTo>
                  <a:pt x="95250" y="177998"/>
                  <a:pt x="100608" y="172641"/>
                  <a:pt x="107156" y="172641"/>
                </a:cubicBezTo>
                <a:lnTo>
                  <a:pt x="130969" y="172641"/>
                </a:lnTo>
                <a:cubicBezTo>
                  <a:pt x="137517" y="172641"/>
                  <a:pt x="142875" y="177998"/>
                  <a:pt x="142875" y="184547"/>
                </a:cubicBezTo>
                <a:lnTo>
                  <a:pt x="142875" y="214313"/>
                </a:lnTo>
                <a:lnTo>
                  <a:pt x="172641" y="214313"/>
                </a:lnTo>
                <a:cubicBezTo>
                  <a:pt x="179189" y="214313"/>
                  <a:pt x="184547" y="219670"/>
                  <a:pt x="184547" y="226219"/>
                </a:cubicBezTo>
                <a:lnTo>
                  <a:pt x="184547" y="250031"/>
                </a:lnTo>
                <a:cubicBezTo>
                  <a:pt x="184547" y="256580"/>
                  <a:pt x="179189" y="261938"/>
                  <a:pt x="172641" y="261938"/>
                </a:cubicBezTo>
                <a:lnTo>
                  <a:pt x="142875" y="261938"/>
                </a:lnTo>
                <a:lnTo>
                  <a:pt x="142875" y="291703"/>
                </a:lnTo>
                <a:cubicBezTo>
                  <a:pt x="142875" y="298252"/>
                  <a:pt x="137517" y="303609"/>
                  <a:pt x="130969" y="303609"/>
                </a:cubicBezTo>
                <a:lnTo>
                  <a:pt x="107156" y="303609"/>
                </a:lnTo>
                <a:cubicBezTo>
                  <a:pt x="100608" y="303609"/>
                  <a:pt x="95250" y="298252"/>
                  <a:pt x="95250" y="291703"/>
                </a:cubicBezTo>
                <a:lnTo>
                  <a:pt x="95250" y="261938"/>
                </a:lnTo>
                <a:lnTo>
                  <a:pt x="65484" y="261938"/>
                </a:lnTo>
                <a:cubicBezTo>
                  <a:pt x="58936" y="261938"/>
                  <a:pt x="53578" y="256580"/>
                  <a:pt x="53578" y="250031"/>
                </a:cubicBezTo>
                <a:lnTo>
                  <a:pt x="53578" y="226219"/>
                </a:lnTo>
                <a:cubicBezTo>
                  <a:pt x="53578" y="219670"/>
                  <a:pt x="58936" y="214313"/>
                  <a:pt x="65484" y="214313"/>
                </a:cubicBezTo>
                <a:lnTo>
                  <a:pt x="95250" y="214313"/>
                </a:lnTo>
                <a:lnTo>
                  <a:pt x="95250" y="184547"/>
                </a:lnTo>
                <a:close/>
              </a:path>
            </a:pathLst>
          </a:custGeom>
          <a:solidFill>
            <a:srgbClr val="8F5C9A"/>
          </a:solidFill>
          <a:ln/>
        </p:spPr>
      </p:sp>
      <p:sp>
        <p:nvSpPr>
          <p:cNvPr id="14" name="Text 11"/>
          <p:cNvSpPr/>
          <p:nvPr/>
        </p:nvSpPr>
        <p:spPr>
          <a:xfrm>
            <a:off x="5047721" y="3683000"/>
            <a:ext cx="2095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2. 2プッシュ増量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4686300" y="3987800"/>
            <a:ext cx="2819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通常の倍量を手全体に塗布。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7759700" y="3251200"/>
            <a:ext cx="8255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90000"/>
              </a:lnSpc>
              <a:buNone/>
            </a:pPr>
            <a:r>
              <a:rPr lang="en-US" sz="36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+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8283708" y="2438400"/>
            <a:ext cx="2921000" cy="2133600"/>
          </a:xfrm>
          <a:custGeom>
            <a:avLst/>
            <a:gdLst/>
            <a:ahLst/>
            <a:cxnLst/>
            <a:rect l="l" t="t" r="r" b="b"/>
            <a:pathLst>
              <a:path w="2921000" h="2133600">
                <a:moveTo>
                  <a:pt x="101602" y="0"/>
                </a:moveTo>
                <a:lnTo>
                  <a:pt x="2819398" y="0"/>
                </a:lnTo>
                <a:cubicBezTo>
                  <a:pt x="2875511" y="0"/>
                  <a:pt x="2921000" y="45489"/>
                  <a:pt x="2921000" y="101602"/>
                </a:cubicBezTo>
                <a:lnTo>
                  <a:pt x="2921000" y="2031998"/>
                </a:lnTo>
                <a:cubicBezTo>
                  <a:pt x="2921000" y="2088111"/>
                  <a:pt x="2875511" y="2133600"/>
                  <a:pt x="2819398" y="2133600"/>
                </a:cubicBezTo>
                <a:lnTo>
                  <a:pt x="101602" y="2133600"/>
                </a:lnTo>
                <a:cubicBezTo>
                  <a:pt x="45489" y="2133600"/>
                  <a:pt x="0" y="2088111"/>
                  <a:pt x="0" y="2031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D3B9D7">
              <a:alpha val="25098"/>
            </a:srgbClr>
          </a:solidFill>
          <a:ln/>
        </p:spPr>
      </p:sp>
      <p:sp>
        <p:nvSpPr>
          <p:cNvPr id="18" name="Shape 15"/>
          <p:cNvSpPr/>
          <p:nvPr/>
        </p:nvSpPr>
        <p:spPr>
          <a:xfrm>
            <a:off x="9580695" y="2857500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261938" y="285750"/>
                </a:moveTo>
                <a:lnTo>
                  <a:pt x="47625" y="285750"/>
                </a:lnTo>
                <a:lnTo>
                  <a:pt x="4018" y="133127"/>
                </a:lnTo>
                <a:cubicBezTo>
                  <a:pt x="1339" y="123825"/>
                  <a:pt x="0" y="114151"/>
                  <a:pt x="0" y="104403"/>
                </a:cubicBezTo>
                <a:cubicBezTo>
                  <a:pt x="0" y="46732"/>
                  <a:pt x="46732" y="0"/>
                  <a:pt x="104403" y="0"/>
                </a:cubicBezTo>
                <a:lnTo>
                  <a:pt x="106933" y="0"/>
                </a:lnTo>
                <a:cubicBezTo>
                  <a:pt x="156046" y="0"/>
                  <a:pt x="198834" y="33412"/>
                  <a:pt x="210741" y="81037"/>
                </a:cubicBezTo>
                <a:lnTo>
                  <a:pt x="234107" y="174650"/>
                </a:lnTo>
                <a:lnTo>
                  <a:pt x="247204" y="159693"/>
                </a:lnTo>
                <a:cubicBezTo>
                  <a:pt x="256580" y="148977"/>
                  <a:pt x="270049" y="142875"/>
                  <a:pt x="284262" y="142875"/>
                </a:cubicBezTo>
                <a:lnTo>
                  <a:pt x="286345" y="142875"/>
                </a:lnTo>
                <a:cubicBezTo>
                  <a:pt x="312316" y="142875"/>
                  <a:pt x="333449" y="163934"/>
                  <a:pt x="333449" y="189979"/>
                </a:cubicBezTo>
                <a:cubicBezTo>
                  <a:pt x="333449" y="201811"/>
                  <a:pt x="328985" y="213196"/>
                  <a:pt x="320948" y="221903"/>
                </a:cubicBezTo>
                <a:lnTo>
                  <a:pt x="261938" y="285750"/>
                </a:lnTo>
                <a:close/>
                <a:moveTo>
                  <a:pt x="23812" y="345281"/>
                </a:moveTo>
                <a:cubicBezTo>
                  <a:pt x="23812" y="332110"/>
                  <a:pt x="34454" y="321469"/>
                  <a:pt x="47625" y="321469"/>
                </a:cubicBezTo>
                <a:lnTo>
                  <a:pt x="261938" y="321469"/>
                </a:lnTo>
                <a:cubicBezTo>
                  <a:pt x="275109" y="321469"/>
                  <a:pt x="285750" y="332110"/>
                  <a:pt x="285750" y="345281"/>
                </a:cubicBezTo>
                <a:lnTo>
                  <a:pt x="285750" y="357188"/>
                </a:lnTo>
                <a:cubicBezTo>
                  <a:pt x="285750" y="370359"/>
                  <a:pt x="275109" y="381000"/>
                  <a:pt x="261938" y="381000"/>
                </a:cubicBezTo>
                <a:lnTo>
                  <a:pt x="47625" y="381000"/>
                </a:lnTo>
                <a:cubicBezTo>
                  <a:pt x="34454" y="381000"/>
                  <a:pt x="23812" y="370359"/>
                  <a:pt x="23812" y="357188"/>
                </a:cubicBezTo>
                <a:lnTo>
                  <a:pt x="23812" y="345281"/>
                </a:lnTo>
                <a:close/>
              </a:path>
            </a:pathLst>
          </a:custGeom>
          <a:solidFill>
            <a:srgbClr val="8F5C9A"/>
          </a:solidFill>
          <a:ln/>
        </p:spPr>
      </p:sp>
      <p:sp>
        <p:nvSpPr>
          <p:cNvPr id="19" name="Text 16"/>
          <p:cNvSpPr/>
          <p:nvPr/>
        </p:nvSpPr>
        <p:spPr>
          <a:xfrm>
            <a:off x="8758634" y="3556000"/>
            <a:ext cx="1968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3. 綿手袋を装着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8486908" y="3860800"/>
            <a:ext cx="2514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密封効果で成分が深部まで浸透。</a:t>
            </a:r>
            <a:endParaRPr lang="en-US" sz="1600" dirty="0"/>
          </a:p>
        </p:txBody>
      </p:sp>
      <p:sp>
        <p:nvSpPr>
          <p:cNvPr id="21" name="Shape 18"/>
          <p:cNvSpPr/>
          <p:nvPr/>
        </p:nvSpPr>
        <p:spPr>
          <a:xfrm>
            <a:off x="254000" y="4978400"/>
            <a:ext cx="11684000" cy="762000"/>
          </a:xfrm>
          <a:custGeom>
            <a:avLst/>
            <a:gdLst/>
            <a:ahLst/>
            <a:cxnLst/>
            <a:rect l="l" t="t" r="r" b="b"/>
            <a:pathLst>
              <a:path w="11684000" h="762000">
                <a:moveTo>
                  <a:pt x="101597" y="0"/>
                </a:moveTo>
                <a:lnTo>
                  <a:pt x="11582403" y="0"/>
                </a:lnTo>
                <a:cubicBezTo>
                  <a:pt x="11638513" y="0"/>
                  <a:pt x="11684000" y="45487"/>
                  <a:pt x="11684000" y="101597"/>
                </a:cubicBezTo>
                <a:lnTo>
                  <a:pt x="11684000" y="660403"/>
                </a:lnTo>
                <a:cubicBezTo>
                  <a:pt x="11684000" y="716513"/>
                  <a:pt x="11638513" y="762000"/>
                  <a:pt x="11582403" y="762000"/>
                </a:cubicBezTo>
                <a:lnTo>
                  <a:pt x="101597" y="762000"/>
                </a:lnTo>
                <a:cubicBezTo>
                  <a:pt x="45487" y="762000"/>
                  <a:pt x="0" y="716513"/>
                  <a:pt x="0" y="6604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60A39A">
              <a:alpha val="12549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457200" y="5181600"/>
            <a:ext cx="11277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翌朝は</a:t>
            </a:r>
            <a:pPr algn="ctr" indent="0" marL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60A39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柔らかくハリのある手肌</a:t>
            </a:r>
            <a:pPr algn="ctr" indent="0" marL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に。深いひび割れには3連夜で改善傾向を実感。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940000">
            <a:off x="367665" y="335915"/>
            <a:ext cx="558800" cy="594995"/>
          </a:xfrm>
          <a:prstGeom prst="donut">
            <a:avLst/>
          </a:prstGeom>
          <a:gradFill rotWithShape="1" flip="none">
            <a:gsLst>
              <a:gs pos="0">
                <a:srgbClr val="402E7F"/>
              </a:gs>
              <a:gs pos="54000">
                <a:srgbClr val="BC7DB7">
                  <a:alpha val="3000"/>
                </a:srgbClr>
              </a:gs>
              <a:gs pos="100000">
                <a:srgbClr val="BC7DB7">
                  <a:alpha val="3000"/>
                </a:srgbClr>
              </a:gs>
            </a:gsLst>
            <a:lin ang="18900000" scaled="1"/>
          </a:gradFill>
          <a:ln/>
        </p:spPr>
      </p:sp>
      <p:sp>
        <p:nvSpPr>
          <p:cNvPr id="3" name="Text 1"/>
          <p:cNvSpPr/>
          <p:nvPr/>
        </p:nvSpPr>
        <p:spPr>
          <a:xfrm rot="5940000">
            <a:off x="367665" y="335915"/>
            <a:ext cx="558800" cy="5949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4445" y="0"/>
            <a:ext cx="12187555" cy="6875780"/>
          </a:xfrm>
          <a:prstGeom prst="rect">
            <a:avLst/>
          </a:prstGeom>
          <a:gradFill rotWithShape="1" flip="none">
            <a:gsLst>
              <a:gs pos="0">
                <a:srgbClr val="D7B1D4"/>
              </a:gs>
              <a:gs pos="34000">
                <a:srgbClr val="BC7DB7"/>
              </a:gs>
              <a:gs pos="100000">
                <a:srgbClr val="30225F"/>
              </a:gs>
            </a:gsLst>
            <a:lin ang="13500000" scaled="1"/>
          </a:gradFill>
          <a:ln/>
        </p:spPr>
      </p:sp>
      <p:sp>
        <p:nvSpPr>
          <p:cNvPr id="5" name="Text 3"/>
          <p:cNvSpPr/>
          <p:nvPr/>
        </p:nvSpPr>
        <p:spPr>
          <a:xfrm>
            <a:off x="4445" y="0"/>
            <a:ext cx="12187555" cy="68757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85280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7" name="Text 5"/>
          <p:cNvSpPr/>
          <p:nvPr/>
        </p:nvSpPr>
        <p:spPr>
          <a:xfrm>
            <a:off x="85280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113665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13665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142049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1" name="Text 9"/>
          <p:cNvSpPr/>
          <p:nvPr/>
        </p:nvSpPr>
        <p:spPr>
          <a:xfrm>
            <a:off x="142049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170434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70434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198818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5" name="Text 13"/>
          <p:cNvSpPr/>
          <p:nvPr/>
        </p:nvSpPr>
        <p:spPr>
          <a:xfrm>
            <a:off x="198818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227203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227203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11456035" y="381635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19" name="Text 17"/>
          <p:cNvSpPr/>
          <p:nvPr/>
        </p:nvSpPr>
        <p:spPr>
          <a:xfrm>
            <a:off x="11456035" y="381635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11456035" y="501650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21" name="Text 19"/>
          <p:cNvSpPr/>
          <p:nvPr/>
        </p:nvSpPr>
        <p:spPr>
          <a:xfrm>
            <a:off x="11456035" y="501650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11456035" y="621665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23" name="Text 21"/>
          <p:cNvSpPr/>
          <p:nvPr/>
        </p:nvSpPr>
        <p:spPr>
          <a:xfrm>
            <a:off x="11456035" y="621665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1727190" y="6306820"/>
            <a:ext cx="10080000" cy="0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25" name="Shape 23"/>
          <p:cNvSpPr/>
          <p:nvPr/>
        </p:nvSpPr>
        <p:spPr>
          <a:xfrm>
            <a:off x="852805" y="6177280"/>
            <a:ext cx="259080" cy="2590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26" name="Text 24"/>
          <p:cNvSpPr/>
          <p:nvPr/>
        </p:nvSpPr>
        <p:spPr>
          <a:xfrm>
            <a:off x="852805" y="6177280"/>
            <a:ext cx="259080" cy="2590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979805" y="6177280"/>
            <a:ext cx="259080" cy="2590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979805" y="6177280"/>
            <a:ext cx="259080" cy="2590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1863725" y="2687320"/>
            <a:ext cx="8464550" cy="2306955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30" name="Text 28"/>
          <p:cNvSpPr/>
          <p:nvPr/>
        </p:nvSpPr>
        <p:spPr>
          <a:xfrm>
            <a:off x="1863725" y="2687320"/>
            <a:ext cx="8464550" cy="230695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72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まとめ：手肌の健康を取り戻す新習慣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2515235" y="1350010"/>
            <a:ext cx="7161530" cy="11049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940000">
            <a:off x="367665" y="335915"/>
            <a:ext cx="558800" cy="594995"/>
          </a:xfrm>
          <a:prstGeom prst="donut">
            <a:avLst/>
          </a:prstGeom>
          <a:gradFill rotWithShape="1" flip="none">
            <a:gsLst>
              <a:gs pos="0">
                <a:srgbClr val="402E7F"/>
              </a:gs>
              <a:gs pos="54000">
                <a:srgbClr val="BC7DB7">
                  <a:alpha val="3000"/>
                </a:srgbClr>
              </a:gs>
              <a:gs pos="100000">
                <a:srgbClr val="BC7DB7">
                  <a:alpha val="3000"/>
                </a:srgbClr>
              </a:gs>
            </a:gsLst>
            <a:lin ang="18900000" scaled="1"/>
          </a:gradFill>
          <a:ln/>
        </p:spPr>
      </p:sp>
      <p:sp>
        <p:nvSpPr>
          <p:cNvPr id="3" name="Text 1"/>
          <p:cNvSpPr/>
          <p:nvPr/>
        </p:nvSpPr>
        <p:spPr>
          <a:xfrm rot="5940000">
            <a:off x="367665" y="335915"/>
            <a:ext cx="558800" cy="5949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4" name="Image 0" descr="https://test-kimi-img.moonshot.cn/pub/slides/slides_tmpl/image/25-08-11-17:38:55-d2crkbv0ctitcgma2i60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0" y="-6350"/>
            <a:ext cx="12350750" cy="69602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0" y="1778000"/>
            <a:ext cx="12192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8F5C9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尤佳がもたらす3つの変化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1591733" y="26416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D3B9D7">
              <a:alpha val="25098"/>
            </a:srgbClr>
          </a:solidFill>
          <a:ln/>
        </p:spPr>
      </p:sp>
      <p:sp>
        <p:nvSpPr>
          <p:cNvPr id="7" name="Shape 4"/>
          <p:cNvSpPr/>
          <p:nvPr/>
        </p:nvSpPr>
        <p:spPr>
          <a:xfrm>
            <a:off x="1972733" y="2946400"/>
            <a:ext cx="457200" cy="609600"/>
          </a:xfrm>
          <a:custGeom>
            <a:avLst/>
            <a:gdLst/>
            <a:ahLst/>
            <a:cxnLst/>
            <a:rect l="l" t="t" r="r" b="b"/>
            <a:pathLst>
              <a:path w="457200" h="609600">
                <a:moveTo>
                  <a:pt x="228600" y="609600"/>
                </a:moveTo>
                <a:cubicBezTo>
                  <a:pt x="102394" y="609600"/>
                  <a:pt x="0" y="507206"/>
                  <a:pt x="0" y="381000"/>
                </a:cubicBezTo>
                <a:cubicBezTo>
                  <a:pt x="0" y="272415"/>
                  <a:pt x="155019" y="54650"/>
                  <a:pt x="198358" y="-4167"/>
                </a:cubicBezTo>
                <a:cubicBezTo>
                  <a:pt x="205383" y="-13692"/>
                  <a:pt x="216456" y="-19050"/>
                  <a:pt x="228362" y="-19050"/>
                </a:cubicBezTo>
                <a:lnTo>
                  <a:pt x="228838" y="-19050"/>
                </a:lnTo>
                <a:cubicBezTo>
                  <a:pt x="240744" y="-19050"/>
                  <a:pt x="251817" y="-13692"/>
                  <a:pt x="258842" y="-4167"/>
                </a:cubicBezTo>
                <a:cubicBezTo>
                  <a:pt x="302181" y="54650"/>
                  <a:pt x="457200" y="272415"/>
                  <a:pt x="457200" y="381000"/>
                </a:cubicBezTo>
                <a:cubicBezTo>
                  <a:pt x="457200" y="507206"/>
                  <a:pt x="354806" y="609600"/>
                  <a:pt x="228600" y="609600"/>
                </a:cubicBezTo>
                <a:close/>
                <a:moveTo>
                  <a:pt x="133350" y="371475"/>
                </a:moveTo>
                <a:cubicBezTo>
                  <a:pt x="133350" y="355640"/>
                  <a:pt x="120610" y="342900"/>
                  <a:pt x="104775" y="342900"/>
                </a:cubicBezTo>
                <a:cubicBezTo>
                  <a:pt x="88940" y="342900"/>
                  <a:pt x="76200" y="355640"/>
                  <a:pt x="76200" y="371475"/>
                </a:cubicBezTo>
                <a:cubicBezTo>
                  <a:pt x="76200" y="460891"/>
                  <a:pt x="148709" y="533400"/>
                  <a:pt x="238125" y="533400"/>
                </a:cubicBezTo>
                <a:cubicBezTo>
                  <a:pt x="253960" y="533400"/>
                  <a:pt x="266700" y="520660"/>
                  <a:pt x="266700" y="504825"/>
                </a:cubicBezTo>
                <a:cubicBezTo>
                  <a:pt x="266700" y="488990"/>
                  <a:pt x="253960" y="476250"/>
                  <a:pt x="238125" y="476250"/>
                </a:cubicBezTo>
                <a:cubicBezTo>
                  <a:pt x="180261" y="476250"/>
                  <a:pt x="133350" y="429339"/>
                  <a:pt x="133350" y="371475"/>
                </a:cubicBezTo>
                <a:close/>
              </a:path>
            </a:pathLst>
          </a:custGeom>
          <a:solidFill>
            <a:srgbClr val="8F5C9A"/>
          </a:solidFill>
          <a:ln/>
        </p:spPr>
      </p:sp>
      <p:sp>
        <p:nvSpPr>
          <p:cNvPr id="8" name="Text 5"/>
          <p:cNvSpPr/>
          <p:nvPr/>
        </p:nvSpPr>
        <p:spPr>
          <a:xfrm>
            <a:off x="1642533" y="4064000"/>
            <a:ext cx="1117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潤い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4572000"/>
            <a:ext cx="34925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ひび割れが減り、肌荒れスコアが</a:t>
            </a:r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-38%</a:t>
            </a:r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。薬指のリングが回りやすくなった。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8022167" y="2641600"/>
            <a:ext cx="0" cy="2438400"/>
          </a:xfrm>
          <a:prstGeom prst="line">
            <a:avLst/>
          </a:prstGeom>
          <a:noFill/>
          <a:ln w="8467">
            <a:solidFill>
              <a:srgbClr val="D3B9D7"/>
            </a:solidFill>
            <a:prstDash val="solid"/>
            <a:headEnd type="none"/>
            <a:tailEnd type="none"/>
          </a:ln>
        </p:spPr>
      </p:sp>
      <p:sp>
        <p:nvSpPr>
          <p:cNvPr id="11" name="Shape 8"/>
          <p:cNvSpPr/>
          <p:nvPr/>
        </p:nvSpPr>
        <p:spPr>
          <a:xfrm>
            <a:off x="4148667" y="2641600"/>
            <a:ext cx="0" cy="2438400"/>
          </a:xfrm>
          <a:prstGeom prst="line">
            <a:avLst/>
          </a:prstGeom>
          <a:noFill/>
          <a:ln w="8467">
            <a:solidFill>
              <a:srgbClr val="D3B9D7"/>
            </a:solidFill>
            <a:prstDash val="solid"/>
            <a:headEnd type="none"/>
            <a:tailEnd type="none"/>
          </a:ln>
        </p:spPr>
      </p:sp>
      <p:sp>
        <p:nvSpPr>
          <p:cNvPr id="12" name="Shape 9"/>
          <p:cNvSpPr/>
          <p:nvPr/>
        </p:nvSpPr>
        <p:spPr>
          <a:xfrm>
            <a:off x="5486400" y="26416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D3B9D7">
              <a:alpha val="25098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5791200" y="2946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128468"/>
                </a:moveTo>
                <a:lnTo>
                  <a:pt x="286941" y="103703"/>
                </a:lnTo>
                <a:cubicBezTo>
                  <a:pt x="257175" y="62508"/>
                  <a:pt x="209431" y="38100"/>
                  <a:pt x="158472" y="38100"/>
                </a:cubicBezTo>
                <a:cubicBezTo>
                  <a:pt x="70961" y="38100"/>
                  <a:pt x="0" y="109061"/>
                  <a:pt x="0" y="196572"/>
                </a:cubicBezTo>
                <a:lnTo>
                  <a:pt x="0" y="199668"/>
                </a:lnTo>
                <a:cubicBezTo>
                  <a:pt x="0" y="227767"/>
                  <a:pt x="7382" y="256818"/>
                  <a:pt x="19764" y="285750"/>
                </a:cubicBezTo>
                <a:lnTo>
                  <a:pt x="145971" y="285750"/>
                </a:lnTo>
                <a:cubicBezTo>
                  <a:pt x="149781" y="285750"/>
                  <a:pt x="153233" y="283488"/>
                  <a:pt x="154781" y="279916"/>
                </a:cubicBezTo>
                <a:lnTo>
                  <a:pt x="192643" y="189071"/>
                </a:lnTo>
                <a:cubicBezTo>
                  <a:pt x="197048" y="178594"/>
                  <a:pt x="207288" y="171688"/>
                  <a:pt x="218599" y="171450"/>
                </a:cubicBezTo>
                <a:cubicBezTo>
                  <a:pt x="229910" y="171212"/>
                  <a:pt x="240387" y="177879"/>
                  <a:pt x="245031" y="188238"/>
                </a:cubicBezTo>
                <a:lnTo>
                  <a:pt x="306110" y="323850"/>
                </a:lnTo>
                <a:lnTo>
                  <a:pt x="355402" y="225266"/>
                </a:lnTo>
                <a:cubicBezTo>
                  <a:pt x="360283" y="215622"/>
                  <a:pt x="370165" y="209431"/>
                  <a:pt x="381000" y="209431"/>
                </a:cubicBezTo>
                <a:cubicBezTo>
                  <a:pt x="391835" y="209431"/>
                  <a:pt x="401717" y="215503"/>
                  <a:pt x="406598" y="225266"/>
                </a:cubicBezTo>
                <a:lnTo>
                  <a:pt x="434221" y="280392"/>
                </a:lnTo>
                <a:cubicBezTo>
                  <a:pt x="435888" y="283607"/>
                  <a:pt x="439103" y="285631"/>
                  <a:pt x="442793" y="285631"/>
                </a:cubicBezTo>
                <a:lnTo>
                  <a:pt x="589955" y="285631"/>
                </a:lnTo>
                <a:cubicBezTo>
                  <a:pt x="602456" y="256699"/>
                  <a:pt x="609719" y="227648"/>
                  <a:pt x="609719" y="199549"/>
                </a:cubicBezTo>
                <a:lnTo>
                  <a:pt x="609719" y="196453"/>
                </a:lnTo>
                <a:cubicBezTo>
                  <a:pt x="609600" y="109061"/>
                  <a:pt x="538639" y="38100"/>
                  <a:pt x="451128" y="38100"/>
                </a:cubicBezTo>
                <a:cubicBezTo>
                  <a:pt x="400288" y="38100"/>
                  <a:pt x="352425" y="62508"/>
                  <a:pt x="322659" y="103703"/>
                </a:cubicBezTo>
                <a:lnTo>
                  <a:pt x="304800" y="128349"/>
                </a:lnTo>
                <a:close/>
                <a:moveTo>
                  <a:pt x="559118" y="342900"/>
                </a:moveTo>
                <a:lnTo>
                  <a:pt x="442674" y="342900"/>
                </a:lnTo>
                <a:cubicBezTo>
                  <a:pt x="417433" y="342900"/>
                  <a:pt x="394335" y="328613"/>
                  <a:pt x="383024" y="305991"/>
                </a:cubicBezTo>
                <a:lnTo>
                  <a:pt x="381000" y="301943"/>
                </a:lnTo>
                <a:lnTo>
                  <a:pt x="330398" y="403265"/>
                </a:lnTo>
                <a:cubicBezTo>
                  <a:pt x="325517" y="413147"/>
                  <a:pt x="315278" y="419338"/>
                  <a:pt x="304205" y="419100"/>
                </a:cubicBezTo>
                <a:cubicBezTo>
                  <a:pt x="293132" y="418862"/>
                  <a:pt x="283250" y="412313"/>
                  <a:pt x="278725" y="402312"/>
                </a:cubicBezTo>
                <a:lnTo>
                  <a:pt x="220028" y="271939"/>
                </a:lnTo>
                <a:lnTo>
                  <a:pt x="207526" y="301942"/>
                </a:lnTo>
                <a:cubicBezTo>
                  <a:pt x="197168" y="326827"/>
                  <a:pt x="172879" y="343019"/>
                  <a:pt x="145971" y="343019"/>
                </a:cubicBezTo>
                <a:lnTo>
                  <a:pt x="50483" y="343019"/>
                </a:lnTo>
                <a:cubicBezTo>
                  <a:pt x="106680" y="430887"/>
                  <a:pt x="196929" y="511731"/>
                  <a:pt x="253365" y="554831"/>
                </a:cubicBezTo>
                <a:cubicBezTo>
                  <a:pt x="268129" y="566023"/>
                  <a:pt x="286226" y="571619"/>
                  <a:pt x="304681" y="571619"/>
                </a:cubicBezTo>
                <a:cubicBezTo>
                  <a:pt x="323136" y="571619"/>
                  <a:pt x="341352" y="566142"/>
                  <a:pt x="355997" y="554831"/>
                </a:cubicBezTo>
                <a:cubicBezTo>
                  <a:pt x="412671" y="511612"/>
                  <a:pt x="502920" y="430768"/>
                  <a:pt x="559118" y="342900"/>
                </a:cubicBezTo>
                <a:close/>
              </a:path>
            </a:pathLst>
          </a:custGeom>
          <a:solidFill>
            <a:srgbClr val="8F5C9A"/>
          </a:solidFill>
          <a:ln/>
        </p:spPr>
      </p:sp>
      <p:sp>
        <p:nvSpPr>
          <p:cNvPr id="14" name="Text 11"/>
          <p:cNvSpPr/>
          <p:nvPr/>
        </p:nvSpPr>
        <p:spPr>
          <a:xfrm>
            <a:off x="5537200" y="4064000"/>
            <a:ext cx="1117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安心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4360333" y="4572000"/>
            <a:ext cx="34671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子供と一緒に使えるので、家事が短縮。家族みんなでケアができる。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9381067" y="26416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D3B9D7">
              <a:alpha val="25098"/>
            </a:srgbClr>
          </a:solidFill>
          <a:ln/>
        </p:spPr>
      </p:sp>
      <p:sp>
        <p:nvSpPr>
          <p:cNvPr id="17" name="Shape 14"/>
          <p:cNvSpPr/>
          <p:nvPr/>
        </p:nvSpPr>
        <p:spPr>
          <a:xfrm>
            <a:off x="9609667" y="2946400"/>
            <a:ext cx="762000" cy="609600"/>
          </a:xfrm>
          <a:custGeom>
            <a:avLst/>
            <a:gdLst/>
            <a:ahLst/>
            <a:cxnLst/>
            <a:rect l="l" t="t" r="r" b="b"/>
            <a:pathLst>
              <a:path w="762000" h="609600">
                <a:moveTo>
                  <a:pt x="76200" y="114300"/>
                </a:moveTo>
                <a:cubicBezTo>
                  <a:pt x="76200" y="72271"/>
                  <a:pt x="110371" y="38100"/>
                  <a:pt x="152400" y="38100"/>
                </a:cubicBezTo>
                <a:lnTo>
                  <a:pt x="609600" y="38100"/>
                </a:lnTo>
                <a:cubicBezTo>
                  <a:pt x="651629" y="38100"/>
                  <a:pt x="685800" y="72271"/>
                  <a:pt x="685800" y="114300"/>
                </a:cubicBezTo>
                <a:lnTo>
                  <a:pt x="685800" y="400050"/>
                </a:lnTo>
                <a:lnTo>
                  <a:pt x="609600" y="400050"/>
                </a:lnTo>
                <a:lnTo>
                  <a:pt x="609600" y="114300"/>
                </a:lnTo>
                <a:lnTo>
                  <a:pt x="152400" y="114300"/>
                </a:lnTo>
                <a:lnTo>
                  <a:pt x="152400" y="400050"/>
                </a:lnTo>
                <a:lnTo>
                  <a:pt x="76200" y="400050"/>
                </a:lnTo>
                <a:lnTo>
                  <a:pt x="76200" y="114300"/>
                </a:lnTo>
                <a:close/>
                <a:moveTo>
                  <a:pt x="0" y="480060"/>
                </a:moveTo>
                <a:cubicBezTo>
                  <a:pt x="0" y="467439"/>
                  <a:pt x="10239" y="457200"/>
                  <a:pt x="22860" y="457200"/>
                </a:cubicBezTo>
                <a:lnTo>
                  <a:pt x="739140" y="457200"/>
                </a:lnTo>
                <a:cubicBezTo>
                  <a:pt x="751761" y="457200"/>
                  <a:pt x="762000" y="467439"/>
                  <a:pt x="762000" y="480060"/>
                </a:cubicBezTo>
                <a:cubicBezTo>
                  <a:pt x="762000" y="530542"/>
                  <a:pt x="721043" y="571500"/>
                  <a:pt x="670560" y="571500"/>
                </a:cubicBezTo>
                <a:lnTo>
                  <a:pt x="91440" y="571500"/>
                </a:lnTo>
                <a:cubicBezTo>
                  <a:pt x="40957" y="571500"/>
                  <a:pt x="0" y="530543"/>
                  <a:pt x="0" y="480060"/>
                </a:cubicBezTo>
                <a:close/>
                <a:moveTo>
                  <a:pt x="334566" y="248841"/>
                </a:moveTo>
                <a:lnTo>
                  <a:pt x="297656" y="285750"/>
                </a:lnTo>
                <a:lnTo>
                  <a:pt x="334566" y="322659"/>
                </a:lnTo>
                <a:cubicBezTo>
                  <a:pt x="345758" y="333851"/>
                  <a:pt x="345758" y="351949"/>
                  <a:pt x="334566" y="363022"/>
                </a:cubicBezTo>
                <a:cubicBezTo>
                  <a:pt x="323374" y="374094"/>
                  <a:pt x="305276" y="374213"/>
                  <a:pt x="294203" y="363022"/>
                </a:cubicBezTo>
                <a:lnTo>
                  <a:pt x="237053" y="305872"/>
                </a:lnTo>
                <a:cubicBezTo>
                  <a:pt x="225862" y="294680"/>
                  <a:pt x="225862" y="276582"/>
                  <a:pt x="237053" y="265509"/>
                </a:cubicBezTo>
                <a:lnTo>
                  <a:pt x="294203" y="208359"/>
                </a:lnTo>
                <a:cubicBezTo>
                  <a:pt x="305395" y="197167"/>
                  <a:pt x="323493" y="197167"/>
                  <a:pt x="334566" y="208359"/>
                </a:cubicBezTo>
                <a:cubicBezTo>
                  <a:pt x="345638" y="219551"/>
                  <a:pt x="345758" y="237649"/>
                  <a:pt x="334566" y="248722"/>
                </a:cubicBezTo>
                <a:close/>
                <a:moveTo>
                  <a:pt x="467916" y="208359"/>
                </a:moveTo>
                <a:lnTo>
                  <a:pt x="525066" y="265509"/>
                </a:lnTo>
                <a:cubicBezTo>
                  <a:pt x="536258" y="276701"/>
                  <a:pt x="536258" y="294799"/>
                  <a:pt x="525066" y="305872"/>
                </a:cubicBezTo>
                <a:lnTo>
                  <a:pt x="467916" y="363022"/>
                </a:lnTo>
                <a:cubicBezTo>
                  <a:pt x="456724" y="374213"/>
                  <a:pt x="438626" y="374213"/>
                  <a:pt x="427553" y="363022"/>
                </a:cubicBezTo>
                <a:cubicBezTo>
                  <a:pt x="416481" y="351830"/>
                  <a:pt x="416362" y="333732"/>
                  <a:pt x="427553" y="322659"/>
                </a:cubicBezTo>
                <a:lnTo>
                  <a:pt x="464463" y="285750"/>
                </a:lnTo>
                <a:lnTo>
                  <a:pt x="427553" y="248841"/>
                </a:lnTo>
                <a:cubicBezTo>
                  <a:pt x="416362" y="237649"/>
                  <a:pt x="416362" y="219551"/>
                  <a:pt x="427553" y="208478"/>
                </a:cubicBezTo>
                <a:cubicBezTo>
                  <a:pt x="438745" y="197406"/>
                  <a:pt x="456843" y="197287"/>
                  <a:pt x="467916" y="208478"/>
                </a:cubicBezTo>
                <a:close/>
              </a:path>
            </a:pathLst>
          </a:custGeom>
          <a:solidFill>
            <a:srgbClr val="8F5C9A"/>
          </a:solidFill>
          <a:ln/>
        </p:spPr>
      </p:sp>
      <p:sp>
        <p:nvSpPr>
          <p:cNvPr id="18" name="Text 15"/>
          <p:cNvSpPr/>
          <p:nvPr/>
        </p:nvSpPr>
        <p:spPr>
          <a:xfrm>
            <a:off x="9431867" y="4064000"/>
            <a:ext cx="1117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快適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8246534" y="4572000"/>
            <a:ext cx="34925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パソコン作業が捗り、仕事効率アンケートが</a:t>
            </a:r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+21%</a:t>
            </a:r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940000">
            <a:off x="367665" y="335915"/>
            <a:ext cx="558800" cy="594995"/>
          </a:xfrm>
          <a:prstGeom prst="donut">
            <a:avLst/>
          </a:prstGeom>
          <a:gradFill rotWithShape="1" flip="none">
            <a:gsLst>
              <a:gs pos="0">
                <a:srgbClr val="402E7F"/>
              </a:gs>
              <a:gs pos="54000">
                <a:srgbClr val="BC7DB7">
                  <a:alpha val="3000"/>
                </a:srgbClr>
              </a:gs>
              <a:gs pos="100000">
                <a:srgbClr val="BC7DB7">
                  <a:alpha val="3000"/>
                </a:srgbClr>
              </a:gs>
            </a:gsLst>
            <a:lin ang="18900000" scaled="1"/>
          </a:gradFill>
          <a:ln/>
        </p:spPr>
      </p:sp>
      <p:sp>
        <p:nvSpPr>
          <p:cNvPr id="3" name="Text 1"/>
          <p:cNvSpPr/>
          <p:nvPr/>
        </p:nvSpPr>
        <p:spPr>
          <a:xfrm rot="5940000">
            <a:off x="367665" y="335915"/>
            <a:ext cx="558800" cy="5949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4" name="Image 0" descr="https://test-kimi-img.moonshot.cn/pub/slides/slides_tmpl/image/25-08-11-17:38:55-d2crkbv0ctitcgma2i60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0" y="-6350"/>
            <a:ext cx="12350750" cy="69602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54000" y="1244600"/>
            <a:ext cx="5943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90000"/>
              </a:lnSpc>
              <a:buNone/>
            </a:pPr>
            <a:r>
              <a:rPr lang="en-US" sz="3600" dirty="0">
                <a:solidFill>
                  <a:srgbClr val="8F5C9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手肌への感謝を習慣に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54000" y="1955800"/>
            <a:ext cx="5943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明日から始める「尤佳」ケア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254000" y="2616200"/>
            <a:ext cx="543560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毎日何気なく使う手こそ、自己投資の第一歩に値します。深層保湿で乾燥を防ぎ、無添加で家族みんなが安心し、べたつかない質感で継続しやすい――この3拍子がそろった尤佳は、ただのクリームではなく</a:t>
            </a:r>
            <a:pPr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手肌の健康パートナー</a:t>
            </a:r>
            <a:pPr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です。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254000" y="4140200"/>
            <a:ext cx="5435600" cy="1473200"/>
          </a:xfrm>
          <a:custGeom>
            <a:avLst/>
            <a:gdLst/>
            <a:ahLst/>
            <a:cxnLst/>
            <a:rect l="l" t="t" r="r" b="b"/>
            <a:pathLst>
              <a:path w="5435600" h="1473200">
                <a:moveTo>
                  <a:pt x="101607" y="0"/>
                </a:moveTo>
                <a:lnTo>
                  <a:pt x="5333993" y="0"/>
                </a:lnTo>
                <a:cubicBezTo>
                  <a:pt x="5390109" y="0"/>
                  <a:pt x="5435600" y="45491"/>
                  <a:pt x="5435600" y="101607"/>
                </a:cubicBezTo>
                <a:lnTo>
                  <a:pt x="5435600" y="1371593"/>
                </a:lnTo>
                <a:cubicBezTo>
                  <a:pt x="5435600" y="1427709"/>
                  <a:pt x="5390109" y="1473200"/>
                  <a:pt x="5333993" y="1473200"/>
                </a:cubicBezTo>
                <a:lnTo>
                  <a:pt x="101607" y="1473200"/>
                </a:lnTo>
                <a:cubicBezTo>
                  <a:pt x="45491" y="1473200"/>
                  <a:pt x="0" y="1427709"/>
                  <a:pt x="0" y="13715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D3B9D7">
              <a:alpha val="37647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254000" y="4140200"/>
            <a:ext cx="5435600" cy="1473200"/>
          </a:xfrm>
          <a:prstGeom prst="rect">
            <a:avLst/>
          </a:prstGeom>
          <a:noFill/>
          <a:ln/>
        </p:spPr>
        <p:txBody>
          <a:bodyPr wrap="square" lIns="203200" tIns="203200" rIns="203200" bIns="20320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朝・昼・夜の小さなルーティンを積み重ねることで、</a:t>
            </a:r>
            <a:endParaRPr lang="en-US" sz="1600" dirty="0"/>
          </a:p>
          <a:p>
            <a:pPr algn="ctr" indent="0" marL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シワ・シミ・ひび割れの予防につながります。</a:t>
            </a:r>
            <a:endParaRPr lang="en-US" sz="1600" dirty="0"/>
          </a:p>
        </p:txBody>
      </p:sp>
      <p:pic>
        <p:nvPicPr>
          <p:cNvPr id="10" name="Image 1" descr="https://kimi-web-img.moonshot.cn/img/be-story.jp/d808fc17b3bfcbe1109b4f4b0ad260b74adf878e.jpg">    </p:cNvPr>
          <p:cNvPicPr>
            <a:picLocks noChangeAspect="1"/>
          </p:cNvPicPr>
          <p:nvPr/>
        </p:nvPicPr>
        <p:blipFill>
          <a:blip r:embed="rId2"/>
          <a:srcRect l="0" r="0" t="9239" b="9239"/>
          <a:stretch/>
        </p:blipFill>
        <p:spPr>
          <a:xfrm>
            <a:off x="6096000" y="1047750"/>
            <a:ext cx="5842000" cy="4762500"/>
          </a:xfrm>
          <a:prstGeom prst="roundRect">
            <a:avLst>
              <a:gd name="adj" fmla="val 3200"/>
            </a:avLst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940000">
            <a:off x="367665" y="335915"/>
            <a:ext cx="558800" cy="594995"/>
          </a:xfrm>
          <a:prstGeom prst="donut">
            <a:avLst/>
          </a:prstGeom>
          <a:gradFill rotWithShape="1" flip="none">
            <a:gsLst>
              <a:gs pos="0">
                <a:srgbClr val="402E7F"/>
              </a:gs>
              <a:gs pos="54000">
                <a:srgbClr val="BC7DB7">
                  <a:alpha val="3000"/>
                </a:srgbClr>
              </a:gs>
              <a:gs pos="100000">
                <a:srgbClr val="BC7DB7">
                  <a:alpha val="3000"/>
                </a:srgbClr>
              </a:gs>
            </a:gsLst>
            <a:lin ang="18900000" scaled="1"/>
          </a:gradFill>
          <a:ln/>
        </p:spPr>
      </p:sp>
      <p:sp>
        <p:nvSpPr>
          <p:cNvPr id="3" name="Text 1"/>
          <p:cNvSpPr/>
          <p:nvPr/>
        </p:nvSpPr>
        <p:spPr>
          <a:xfrm rot="5940000">
            <a:off x="367665" y="335915"/>
            <a:ext cx="558800" cy="5949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4445" y="0"/>
            <a:ext cx="12187555" cy="6875780"/>
          </a:xfrm>
          <a:prstGeom prst="rect">
            <a:avLst/>
          </a:prstGeom>
          <a:gradFill rotWithShape="1" flip="none">
            <a:gsLst>
              <a:gs pos="0">
                <a:srgbClr val="D7B1D4"/>
              </a:gs>
              <a:gs pos="34000">
                <a:srgbClr val="BC7DB7"/>
              </a:gs>
              <a:gs pos="100000">
                <a:srgbClr val="30225F"/>
              </a:gs>
            </a:gsLst>
            <a:lin ang="13500000" scaled="1"/>
          </a:gradFill>
          <a:ln/>
        </p:spPr>
      </p:sp>
      <p:sp>
        <p:nvSpPr>
          <p:cNvPr id="5" name="Text 3"/>
          <p:cNvSpPr/>
          <p:nvPr/>
        </p:nvSpPr>
        <p:spPr>
          <a:xfrm>
            <a:off x="4445" y="0"/>
            <a:ext cx="12187555" cy="68757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85280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7" name="Text 5"/>
          <p:cNvSpPr/>
          <p:nvPr/>
        </p:nvSpPr>
        <p:spPr>
          <a:xfrm>
            <a:off x="85280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113665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13665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142049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1" name="Text 9"/>
          <p:cNvSpPr/>
          <p:nvPr/>
        </p:nvSpPr>
        <p:spPr>
          <a:xfrm>
            <a:off x="142049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170434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70434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198818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5" name="Text 13"/>
          <p:cNvSpPr/>
          <p:nvPr/>
        </p:nvSpPr>
        <p:spPr>
          <a:xfrm>
            <a:off x="198818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227203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227203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11456035" y="381635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19" name="Text 17"/>
          <p:cNvSpPr/>
          <p:nvPr/>
        </p:nvSpPr>
        <p:spPr>
          <a:xfrm>
            <a:off x="11456035" y="381635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11456035" y="501650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21" name="Text 19"/>
          <p:cNvSpPr/>
          <p:nvPr/>
        </p:nvSpPr>
        <p:spPr>
          <a:xfrm>
            <a:off x="11456035" y="501650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11456035" y="621665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23" name="Text 21"/>
          <p:cNvSpPr/>
          <p:nvPr/>
        </p:nvSpPr>
        <p:spPr>
          <a:xfrm>
            <a:off x="11456035" y="621665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1727190" y="6306820"/>
            <a:ext cx="10080000" cy="0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25" name="Shape 23"/>
          <p:cNvSpPr/>
          <p:nvPr/>
        </p:nvSpPr>
        <p:spPr>
          <a:xfrm>
            <a:off x="852805" y="6177280"/>
            <a:ext cx="259080" cy="2590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26" name="Text 24"/>
          <p:cNvSpPr/>
          <p:nvPr/>
        </p:nvSpPr>
        <p:spPr>
          <a:xfrm>
            <a:off x="852805" y="6177280"/>
            <a:ext cx="259080" cy="2590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979805" y="6177280"/>
            <a:ext cx="259080" cy="2590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979805" y="6177280"/>
            <a:ext cx="259080" cy="2590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2406015" y="2022475"/>
            <a:ext cx="7379970" cy="181165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感谢观看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3875723" y="4495165"/>
            <a:ext cx="2057400" cy="51816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31" name="Text 29"/>
          <p:cNvSpPr/>
          <p:nvPr/>
        </p:nvSpPr>
        <p:spPr>
          <a:xfrm>
            <a:off x="3875723" y="4495165"/>
            <a:ext cx="2057400" cy="518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3779838" y="4554855"/>
            <a:ext cx="2249805" cy="30678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402E7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</a:t>
            </a:r>
            <a:pPr algn="ctr" indent="0" marL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402E7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:Kimi AI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6258243" y="4495165"/>
            <a:ext cx="2057400" cy="51816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34" name="Text 32"/>
          <p:cNvSpPr/>
          <p:nvPr/>
        </p:nvSpPr>
        <p:spPr>
          <a:xfrm>
            <a:off x="6258243" y="4495165"/>
            <a:ext cx="2057400" cy="518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6162358" y="4554855"/>
            <a:ext cx="2249805" cy="30678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402E7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</a:t>
            </a:r>
            <a:pPr algn="ctr" indent="0" marL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402E7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:2025.01.01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940000">
            <a:off x="367665" y="335915"/>
            <a:ext cx="558800" cy="594995"/>
          </a:xfrm>
          <a:prstGeom prst="donut">
            <a:avLst/>
          </a:prstGeom>
          <a:gradFill rotWithShape="1" flip="none">
            <a:gsLst>
              <a:gs pos="0">
                <a:srgbClr val="402E7F"/>
              </a:gs>
              <a:gs pos="54000">
                <a:srgbClr val="BC7DB7">
                  <a:alpha val="3000"/>
                </a:srgbClr>
              </a:gs>
              <a:gs pos="100000">
                <a:srgbClr val="BC7DB7">
                  <a:alpha val="3000"/>
                </a:srgbClr>
              </a:gs>
            </a:gsLst>
            <a:lin ang="18900000" scaled="1"/>
          </a:gradFill>
          <a:ln/>
        </p:spPr>
      </p:sp>
      <p:sp>
        <p:nvSpPr>
          <p:cNvPr id="3" name="Text 1"/>
          <p:cNvSpPr/>
          <p:nvPr/>
        </p:nvSpPr>
        <p:spPr>
          <a:xfrm rot="5940000">
            <a:off x="367665" y="335915"/>
            <a:ext cx="558800" cy="5949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4445" y="0"/>
            <a:ext cx="12187555" cy="2470785"/>
          </a:xfrm>
          <a:prstGeom prst="rect">
            <a:avLst/>
          </a:prstGeom>
          <a:gradFill rotWithShape="1" flip="none">
            <a:gsLst>
              <a:gs pos="0">
                <a:srgbClr val="D7B1D4"/>
              </a:gs>
              <a:gs pos="34000">
                <a:srgbClr val="BC7DB7"/>
              </a:gs>
              <a:gs pos="100000">
                <a:srgbClr val="30225F"/>
              </a:gs>
            </a:gsLst>
            <a:lin ang="13500000" scaled="1"/>
          </a:gradFill>
          <a:ln/>
        </p:spPr>
      </p:sp>
      <p:sp>
        <p:nvSpPr>
          <p:cNvPr id="5" name="Text 3"/>
          <p:cNvSpPr/>
          <p:nvPr/>
        </p:nvSpPr>
        <p:spPr>
          <a:xfrm>
            <a:off x="4445" y="0"/>
            <a:ext cx="12187555" cy="247078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1727190" y="6306820"/>
            <a:ext cx="10080000" cy="0"/>
          </a:xfrm>
          <a:prstGeom prst="line">
            <a:avLst/>
          </a:prstGeom>
          <a:noFill/>
          <a:ln w="19050">
            <a:solidFill>
              <a:srgbClr val="402E7F"/>
            </a:solidFill>
            <a:prstDash val="solid"/>
            <a:headEnd type="none"/>
            <a:tailEnd type="none"/>
          </a:ln>
        </p:spPr>
      </p:sp>
      <p:sp>
        <p:nvSpPr>
          <p:cNvPr id="7" name="Shape 5"/>
          <p:cNvSpPr/>
          <p:nvPr/>
        </p:nvSpPr>
        <p:spPr>
          <a:xfrm>
            <a:off x="852805" y="6177280"/>
            <a:ext cx="259080" cy="259080"/>
          </a:xfrm>
          <a:prstGeom prst="ellipse">
            <a:avLst/>
          </a:prstGeom>
          <a:solidFill>
            <a:srgbClr val="402E7F"/>
          </a:solidFill>
          <a:ln/>
        </p:spPr>
      </p:sp>
      <p:sp>
        <p:nvSpPr>
          <p:cNvPr id="8" name="Text 6"/>
          <p:cNvSpPr/>
          <p:nvPr/>
        </p:nvSpPr>
        <p:spPr>
          <a:xfrm>
            <a:off x="852805" y="6177280"/>
            <a:ext cx="259080" cy="2590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979805" y="6177280"/>
            <a:ext cx="259080" cy="2590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402E7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79805" y="6177280"/>
            <a:ext cx="259080" cy="2590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3731260" y="582295"/>
            <a:ext cx="4953000" cy="1108075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3731260" y="582295"/>
            <a:ext cx="4953000" cy="1108075"/>
          </a:xfrm>
          <a:prstGeom prst="rect">
            <a:avLst/>
          </a:prstGeom>
          <a:noFill/>
          <a:ln/>
        </p:spPr>
        <p:txBody>
          <a:bodyPr wrap="square" lIns="46863" tIns="90043" rIns="90043" bIns="46863" rtlCol="0" anchor="b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6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目</a:t>
            </a:r>
            <a:pPr algn="ctr" indent="0" marL="0">
              <a:lnSpc>
                <a:spcPct val="100000"/>
              </a:lnSpc>
              <a:buNone/>
            </a:pPr>
            <a:r>
              <a:rPr lang="en-US" sz="6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pPr algn="ctr" indent="0" marL="0">
              <a:lnSpc>
                <a:spcPct val="100000"/>
              </a:lnSpc>
              <a:buNone/>
            </a:pPr>
            <a:r>
              <a:rPr lang="en-US" sz="6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录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933450" y="2723515"/>
            <a:ext cx="2385060" cy="3204845"/>
          </a:xfrm>
          <a:prstGeom prst="roundRect">
            <a:avLst>
              <a:gd name="adj" fmla="val 11914"/>
            </a:avLst>
          </a:prstGeom>
          <a:solidFill>
            <a:srgbClr val="FFFFFF">
              <a:alpha val="54118"/>
            </a:srgbClr>
          </a:solidFill>
          <a:ln w="19050">
            <a:solidFill>
              <a:srgbClr val="402E7F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933450" y="2723515"/>
            <a:ext cx="2385060" cy="320484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1821815" y="5243830"/>
            <a:ext cx="608965" cy="0"/>
          </a:xfrm>
          <a:prstGeom prst="line">
            <a:avLst/>
          </a:prstGeom>
          <a:noFill/>
          <a:ln w="41275">
            <a:solidFill>
              <a:srgbClr val="402E7F"/>
            </a:solidFill>
            <a:prstDash val="solid"/>
            <a:headEnd type="none"/>
            <a:tailEnd type="none"/>
          </a:ln>
        </p:spPr>
      </p:sp>
      <p:sp>
        <p:nvSpPr>
          <p:cNvPr id="16" name="Shape 14"/>
          <p:cNvSpPr/>
          <p:nvPr/>
        </p:nvSpPr>
        <p:spPr>
          <a:xfrm>
            <a:off x="1797685" y="3176270"/>
            <a:ext cx="656590" cy="656590"/>
          </a:xfrm>
          <a:prstGeom prst="ellipse">
            <a:avLst/>
          </a:prstGeom>
          <a:gradFill rotWithShape="1" flip="none">
            <a:gsLst>
              <a:gs pos="0">
                <a:srgbClr val="BC7DB7"/>
              </a:gs>
              <a:gs pos="77000">
                <a:srgbClr val="AF9DCD"/>
              </a:gs>
              <a:gs pos="100000">
                <a:srgbClr val="FFFFFF"/>
              </a:gs>
            </a:gsLst>
            <a:lin ang="18900000" scaled="1"/>
          </a:gradFill>
          <a:ln/>
        </p:spPr>
      </p:sp>
      <p:sp>
        <p:nvSpPr>
          <p:cNvPr id="17" name="Text 15"/>
          <p:cNvSpPr/>
          <p:nvPr/>
        </p:nvSpPr>
        <p:spPr>
          <a:xfrm>
            <a:off x="1797685" y="3176270"/>
            <a:ext cx="656590" cy="65659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3569970" y="2723515"/>
            <a:ext cx="2385060" cy="3204845"/>
          </a:xfrm>
          <a:prstGeom prst="roundRect">
            <a:avLst>
              <a:gd name="adj" fmla="val 11914"/>
            </a:avLst>
          </a:prstGeom>
          <a:solidFill>
            <a:srgbClr val="FFFFFF">
              <a:alpha val="54118"/>
            </a:srgbClr>
          </a:solidFill>
          <a:ln w="19050">
            <a:solidFill>
              <a:srgbClr val="402E7F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3569970" y="2723515"/>
            <a:ext cx="2385060" cy="320484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4458335" y="5243830"/>
            <a:ext cx="608965" cy="0"/>
          </a:xfrm>
          <a:prstGeom prst="line">
            <a:avLst/>
          </a:prstGeom>
          <a:noFill/>
          <a:ln w="41275">
            <a:solidFill>
              <a:srgbClr val="402E7F"/>
            </a:solidFill>
            <a:prstDash val="solid"/>
            <a:headEnd type="none"/>
            <a:tailEnd type="none"/>
          </a:ln>
        </p:spPr>
      </p:sp>
      <p:sp>
        <p:nvSpPr>
          <p:cNvPr id="21" name="Shape 19"/>
          <p:cNvSpPr/>
          <p:nvPr/>
        </p:nvSpPr>
        <p:spPr>
          <a:xfrm>
            <a:off x="4434205" y="3176270"/>
            <a:ext cx="656590" cy="656590"/>
          </a:xfrm>
          <a:prstGeom prst="ellipse">
            <a:avLst/>
          </a:prstGeom>
          <a:gradFill rotWithShape="1" flip="none">
            <a:gsLst>
              <a:gs pos="0">
                <a:srgbClr val="BC7DB7"/>
              </a:gs>
              <a:gs pos="77000">
                <a:srgbClr val="AF9DCD"/>
              </a:gs>
              <a:gs pos="100000">
                <a:srgbClr val="FFFFFF"/>
              </a:gs>
            </a:gsLst>
            <a:lin ang="18900000" scaled="1"/>
          </a:gradFill>
          <a:ln/>
        </p:spPr>
      </p:sp>
      <p:sp>
        <p:nvSpPr>
          <p:cNvPr id="22" name="Text 20"/>
          <p:cNvSpPr/>
          <p:nvPr/>
        </p:nvSpPr>
        <p:spPr>
          <a:xfrm>
            <a:off x="4434205" y="3176270"/>
            <a:ext cx="656590" cy="65659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6206490" y="2723515"/>
            <a:ext cx="2385060" cy="3204845"/>
          </a:xfrm>
          <a:prstGeom prst="roundRect">
            <a:avLst>
              <a:gd name="adj" fmla="val 11914"/>
            </a:avLst>
          </a:prstGeom>
          <a:solidFill>
            <a:srgbClr val="FFFFFF">
              <a:alpha val="54118"/>
            </a:srgbClr>
          </a:solidFill>
          <a:ln w="19050">
            <a:solidFill>
              <a:srgbClr val="402E7F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6206490" y="2723515"/>
            <a:ext cx="2385060" cy="320484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7094855" y="5243830"/>
            <a:ext cx="608965" cy="0"/>
          </a:xfrm>
          <a:prstGeom prst="line">
            <a:avLst/>
          </a:prstGeom>
          <a:noFill/>
          <a:ln w="41275">
            <a:solidFill>
              <a:srgbClr val="402E7F"/>
            </a:solidFill>
            <a:prstDash val="solid"/>
            <a:headEnd type="none"/>
            <a:tailEnd type="none"/>
          </a:ln>
        </p:spPr>
      </p:sp>
      <p:sp>
        <p:nvSpPr>
          <p:cNvPr id="26" name="Shape 24"/>
          <p:cNvSpPr/>
          <p:nvPr/>
        </p:nvSpPr>
        <p:spPr>
          <a:xfrm>
            <a:off x="7070725" y="3176270"/>
            <a:ext cx="656590" cy="656590"/>
          </a:xfrm>
          <a:prstGeom prst="ellipse">
            <a:avLst/>
          </a:prstGeom>
          <a:gradFill rotWithShape="1" flip="none">
            <a:gsLst>
              <a:gs pos="0">
                <a:srgbClr val="BC7DB7"/>
              </a:gs>
              <a:gs pos="77000">
                <a:srgbClr val="AF9DCD"/>
              </a:gs>
              <a:gs pos="100000">
                <a:srgbClr val="FFFFFF"/>
              </a:gs>
            </a:gsLst>
            <a:lin ang="18900000" scaled="1"/>
          </a:gradFill>
          <a:ln/>
        </p:spPr>
      </p:sp>
      <p:sp>
        <p:nvSpPr>
          <p:cNvPr id="27" name="Text 25"/>
          <p:cNvSpPr/>
          <p:nvPr/>
        </p:nvSpPr>
        <p:spPr>
          <a:xfrm>
            <a:off x="7070725" y="3176270"/>
            <a:ext cx="656590" cy="65659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8843010" y="2723515"/>
            <a:ext cx="2385060" cy="3204845"/>
          </a:xfrm>
          <a:prstGeom prst="roundRect">
            <a:avLst>
              <a:gd name="adj" fmla="val 11914"/>
            </a:avLst>
          </a:prstGeom>
          <a:solidFill>
            <a:srgbClr val="FFFFFF">
              <a:alpha val="54118"/>
            </a:srgbClr>
          </a:solidFill>
          <a:ln w="19050">
            <a:solidFill>
              <a:srgbClr val="402E7F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8843010" y="2723515"/>
            <a:ext cx="2385060" cy="320484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9731375" y="5243830"/>
            <a:ext cx="608965" cy="0"/>
          </a:xfrm>
          <a:prstGeom prst="line">
            <a:avLst/>
          </a:prstGeom>
          <a:noFill/>
          <a:ln w="41275">
            <a:solidFill>
              <a:srgbClr val="402E7F"/>
            </a:solidFill>
            <a:prstDash val="solid"/>
            <a:headEnd type="none"/>
            <a:tailEnd type="none"/>
          </a:ln>
        </p:spPr>
      </p:sp>
      <p:sp>
        <p:nvSpPr>
          <p:cNvPr id="31" name="Shape 29"/>
          <p:cNvSpPr/>
          <p:nvPr/>
        </p:nvSpPr>
        <p:spPr>
          <a:xfrm>
            <a:off x="9707245" y="3176270"/>
            <a:ext cx="656590" cy="656590"/>
          </a:xfrm>
          <a:prstGeom prst="ellipse">
            <a:avLst/>
          </a:prstGeom>
          <a:gradFill rotWithShape="1" flip="none">
            <a:gsLst>
              <a:gs pos="0">
                <a:srgbClr val="BC7DB7"/>
              </a:gs>
              <a:gs pos="77000">
                <a:srgbClr val="AF9DCD"/>
              </a:gs>
              <a:gs pos="100000">
                <a:srgbClr val="FFFFFF"/>
              </a:gs>
            </a:gsLst>
            <a:lin ang="18900000" scaled="1"/>
          </a:gradFill>
          <a:ln/>
        </p:spPr>
      </p:sp>
      <p:sp>
        <p:nvSpPr>
          <p:cNvPr id="32" name="Text 30"/>
          <p:cNvSpPr/>
          <p:nvPr/>
        </p:nvSpPr>
        <p:spPr>
          <a:xfrm>
            <a:off x="9707245" y="3176270"/>
            <a:ext cx="656590" cy="65659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85280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34" name="Text 32"/>
          <p:cNvSpPr/>
          <p:nvPr/>
        </p:nvSpPr>
        <p:spPr>
          <a:xfrm>
            <a:off x="85280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113665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113665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142049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38" name="Text 36"/>
          <p:cNvSpPr/>
          <p:nvPr/>
        </p:nvSpPr>
        <p:spPr>
          <a:xfrm>
            <a:off x="142049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170434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40" name="Text 38"/>
          <p:cNvSpPr/>
          <p:nvPr/>
        </p:nvSpPr>
        <p:spPr>
          <a:xfrm>
            <a:off x="170434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198818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2" name="Text 40"/>
          <p:cNvSpPr/>
          <p:nvPr/>
        </p:nvSpPr>
        <p:spPr>
          <a:xfrm>
            <a:off x="198818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227203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44" name="Text 42"/>
          <p:cNvSpPr/>
          <p:nvPr/>
        </p:nvSpPr>
        <p:spPr>
          <a:xfrm>
            <a:off x="227203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11456035" y="381635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46" name="Text 44"/>
          <p:cNvSpPr/>
          <p:nvPr/>
        </p:nvSpPr>
        <p:spPr>
          <a:xfrm>
            <a:off x="11456035" y="381635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11456035" y="501650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48" name="Text 46"/>
          <p:cNvSpPr/>
          <p:nvPr/>
        </p:nvSpPr>
        <p:spPr>
          <a:xfrm>
            <a:off x="11456035" y="501650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11456035" y="621665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50" name="Text 48"/>
          <p:cNvSpPr/>
          <p:nvPr/>
        </p:nvSpPr>
        <p:spPr>
          <a:xfrm>
            <a:off x="11456035" y="621665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51" name="Image 0" descr="https://test-kimi-img.moonshot.cn/pub/slides/slides_tmpl/image/25-08-11-17:38:52-d2crkb70ctitcgma2i4g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225" y="1440180"/>
            <a:ext cx="10369550" cy="1036320"/>
          </a:xfrm>
          <a:prstGeom prst="rect">
            <a:avLst/>
          </a:prstGeom>
        </p:spPr>
      </p:pic>
      <p:sp>
        <p:nvSpPr>
          <p:cNvPr id="52" name="Text 49"/>
          <p:cNvSpPr/>
          <p:nvPr/>
        </p:nvSpPr>
        <p:spPr>
          <a:xfrm>
            <a:off x="1785620" y="3266440"/>
            <a:ext cx="650875" cy="5073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53" name="Text 50"/>
          <p:cNvSpPr/>
          <p:nvPr/>
        </p:nvSpPr>
        <p:spPr>
          <a:xfrm>
            <a:off x="916940" y="4130040"/>
            <a:ext cx="2418715" cy="11811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4E4B2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はじめに：手肌の疲れと「尤佳」誕生</a:t>
            </a:r>
            <a:endParaRPr lang="en-US" sz="1600" dirty="0"/>
          </a:p>
        </p:txBody>
      </p:sp>
      <p:sp>
        <p:nvSpPr>
          <p:cNvPr id="54" name="Text 51"/>
          <p:cNvSpPr/>
          <p:nvPr/>
        </p:nvSpPr>
        <p:spPr>
          <a:xfrm>
            <a:off x="4422140" y="3266440"/>
            <a:ext cx="650875" cy="5073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55" name="Text 52"/>
          <p:cNvSpPr/>
          <p:nvPr/>
        </p:nvSpPr>
        <p:spPr>
          <a:xfrm>
            <a:off x="3553460" y="4130040"/>
            <a:ext cx="2418715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4E4B2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核心効能：3つの力で守る手肌</a:t>
            </a:r>
            <a:endParaRPr lang="en-US" sz="1600" dirty="0"/>
          </a:p>
        </p:txBody>
      </p:sp>
      <p:sp>
        <p:nvSpPr>
          <p:cNvPr id="56" name="Text 53"/>
          <p:cNvSpPr/>
          <p:nvPr/>
        </p:nvSpPr>
        <p:spPr>
          <a:xfrm>
            <a:off x="7058660" y="3266440"/>
            <a:ext cx="650875" cy="5073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57" name="Text 54"/>
          <p:cNvSpPr/>
          <p:nvPr/>
        </p:nvSpPr>
        <p:spPr>
          <a:xfrm>
            <a:off x="6189980" y="4130040"/>
            <a:ext cx="2418715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4E4B2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1日のシーン別使いこなし術</a:t>
            </a:r>
            <a:endParaRPr lang="en-US" sz="1600" dirty="0"/>
          </a:p>
        </p:txBody>
      </p:sp>
      <p:sp>
        <p:nvSpPr>
          <p:cNvPr id="58" name="Text 55"/>
          <p:cNvSpPr/>
          <p:nvPr/>
        </p:nvSpPr>
        <p:spPr>
          <a:xfrm>
            <a:off x="9695180" y="3266440"/>
            <a:ext cx="650875" cy="5073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59" name="Text 56"/>
          <p:cNvSpPr/>
          <p:nvPr/>
        </p:nvSpPr>
        <p:spPr>
          <a:xfrm>
            <a:off x="8826500" y="4130040"/>
            <a:ext cx="2418715" cy="11811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4E4B2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まとめ：手肌の健康を取り戻す新習慣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940000">
            <a:off x="367665" y="335915"/>
            <a:ext cx="558800" cy="594995"/>
          </a:xfrm>
          <a:prstGeom prst="donut">
            <a:avLst/>
          </a:prstGeom>
          <a:gradFill rotWithShape="1" flip="none">
            <a:gsLst>
              <a:gs pos="0">
                <a:srgbClr val="402E7F"/>
              </a:gs>
              <a:gs pos="54000">
                <a:srgbClr val="BC7DB7">
                  <a:alpha val="3000"/>
                </a:srgbClr>
              </a:gs>
              <a:gs pos="100000">
                <a:srgbClr val="BC7DB7">
                  <a:alpha val="3000"/>
                </a:srgbClr>
              </a:gs>
            </a:gsLst>
            <a:lin ang="18900000" scaled="1"/>
          </a:gradFill>
          <a:ln/>
        </p:spPr>
      </p:sp>
      <p:sp>
        <p:nvSpPr>
          <p:cNvPr id="3" name="Text 1"/>
          <p:cNvSpPr/>
          <p:nvPr/>
        </p:nvSpPr>
        <p:spPr>
          <a:xfrm rot="5940000">
            <a:off x="367665" y="335915"/>
            <a:ext cx="558800" cy="5949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4445" y="0"/>
            <a:ext cx="12187555" cy="6875780"/>
          </a:xfrm>
          <a:prstGeom prst="rect">
            <a:avLst/>
          </a:prstGeom>
          <a:gradFill rotWithShape="1" flip="none">
            <a:gsLst>
              <a:gs pos="0">
                <a:srgbClr val="D7B1D4"/>
              </a:gs>
              <a:gs pos="34000">
                <a:srgbClr val="BC7DB7"/>
              </a:gs>
              <a:gs pos="100000">
                <a:srgbClr val="30225F"/>
              </a:gs>
            </a:gsLst>
            <a:lin ang="13500000" scaled="1"/>
          </a:gradFill>
          <a:ln/>
        </p:spPr>
      </p:sp>
      <p:sp>
        <p:nvSpPr>
          <p:cNvPr id="5" name="Text 3"/>
          <p:cNvSpPr/>
          <p:nvPr/>
        </p:nvSpPr>
        <p:spPr>
          <a:xfrm>
            <a:off x="4445" y="0"/>
            <a:ext cx="12187555" cy="68757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85280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7" name="Text 5"/>
          <p:cNvSpPr/>
          <p:nvPr/>
        </p:nvSpPr>
        <p:spPr>
          <a:xfrm>
            <a:off x="85280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113665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13665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142049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1" name="Text 9"/>
          <p:cNvSpPr/>
          <p:nvPr/>
        </p:nvSpPr>
        <p:spPr>
          <a:xfrm>
            <a:off x="142049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170434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70434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198818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5" name="Text 13"/>
          <p:cNvSpPr/>
          <p:nvPr/>
        </p:nvSpPr>
        <p:spPr>
          <a:xfrm>
            <a:off x="198818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227203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227203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11456035" y="381635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19" name="Text 17"/>
          <p:cNvSpPr/>
          <p:nvPr/>
        </p:nvSpPr>
        <p:spPr>
          <a:xfrm>
            <a:off x="11456035" y="381635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11456035" y="501650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21" name="Text 19"/>
          <p:cNvSpPr/>
          <p:nvPr/>
        </p:nvSpPr>
        <p:spPr>
          <a:xfrm>
            <a:off x="11456035" y="501650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11456035" y="621665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23" name="Text 21"/>
          <p:cNvSpPr/>
          <p:nvPr/>
        </p:nvSpPr>
        <p:spPr>
          <a:xfrm>
            <a:off x="11456035" y="621665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1727190" y="6306820"/>
            <a:ext cx="10080000" cy="0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25" name="Shape 23"/>
          <p:cNvSpPr/>
          <p:nvPr/>
        </p:nvSpPr>
        <p:spPr>
          <a:xfrm>
            <a:off x="852805" y="6177280"/>
            <a:ext cx="259080" cy="2590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26" name="Text 24"/>
          <p:cNvSpPr/>
          <p:nvPr/>
        </p:nvSpPr>
        <p:spPr>
          <a:xfrm>
            <a:off x="852805" y="6177280"/>
            <a:ext cx="259080" cy="2590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979805" y="6177280"/>
            <a:ext cx="259080" cy="2590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979805" y="6177280"/>
            <a:ext cx="259080" cy="2590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1863725" y="2687320"/>
            <a:ext cx="8464550" cy="2306955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30" name="Text 28"/>
          <p:cNvSpPr/>
          <p:nvPr/>
        </p:nvSpPr>
        <p:spPr>
          <a:xfrm>
            <a:off x="1863725" y="2687320"/>
            <a:ext cx="8464550" cy="230695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72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はじめに：手肌の疲れと「尤佳」誕生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2515235" y="1350010"/>
            <a:ext cx="7161530" cy="11049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940000">
            <a:off x="367665" y="335915"/>
            <a:ext cx="558800" cy="594995"/>
          </a:xfrm>
          <a:prstGeom prst="donut">
            <a:avLst/>
          </a:prstGeom>
          <a:gradFill rotWithShape="1" flip="none">
            <a:gsLst>
              <a:gs pos="0">
                <a:srgbClr val="402E7F"/>
              </a:gs>
              <a:gs pos="54000">
                <a:srgbClr val="BC7DB7">
                  <a:alpha val="3000"/>
                </a:srgbClr>
              </a:gs>
              <a:gs pos="100000">
                <a:srgbClr val="BC7DB7">
                  <a:alpha val="3000"/>
                </a:srgbClr>
              </a:gs>
            </a:gsLst>
            <a:lin ang="18900000" scaled="1"/>
          </a:gradFill>
          <a:ln/>
        </p:spPr>
      </p:sp>
      <p:sp>
        <p:nvSpPr>
          <p:cNvPr id="3" name="Text 1"/>
          <p:cNvSpPr/>
          <p:nvPr/>
        </p:nvSpPr>
        <p:spPr>
          <a:xfrm rot="5940000">
            <a:off x="367665" y="335915"/>
            <a:ext cx="558800" cy="5949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4" name="Image 0" descr="https://test-kimi-img.moonshot.cn/pub/slides/slides_tmpl/image/25-08-11-17:38:55-d2crkbv0ctitcgma2i60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0" y="-101917"/>
            <a:ext cx="12350750" cy="6960235"/>
          </a:xfrm>
          <a:prstGeom prst="rect">
            <a:avLst/>
          </a:prstGeom>
        </p:spPr>
      </p:pic>
      <p:pic>
        <p:nvPicPr>
          <p:cNvPr id="5" name="Image 1" descr="https://kimi-web-img.moonshot.cn/img/i1.wp.com/3c899fcdb0e2cbadb1d5b07309e178521757df79.jpeg">    </p:cNvPr>
          <p:cNvPicPr>
            <a:picLocks noChangeAspect="1"/>
          </p:cNvPicPr>
          <p:nvPr/>
        </p:nvPicPr>
        <p:blipFill>
          <a:blip r:embed="rId2"/>
          <a:srcRect l="16667" r="16667" t="0" b="0"/>
          <a:stretch/>
        </p:blipFill>
        <p:spPr>
          <a:xfrm>
            <a:off x="1371600" y="1854200"/>
            <a:ext cx="2438400" cy="2438400"/>
          </a:xfrm>
          <a:prstGeom prst="roundRect">
            <a:avLst>
              <a:gd name="adj" fmla="val 50000"/>
            </a:avLst>
          </a:prstGeom>
        </p:spPr>
      </p:pic>
      <p:sp>
        <p:nvSpPr>
          <p:cNvPr id="6" name="Text 2"/>
          <p:cNvSpPr/>
          <p:nvPr/>
        </p:nvSpPr>
        <p:spPr>
          <a:xfrm>
            <a:off x="1219200" y="4495800"/>
            <a:ext cx="3251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90000"/>
              </a:lnSpc>
              <a:buNone/>
            </a:pPr>
            <a:r>
              <a:rPr lang="en-US" sz="3600" dirty="0">
                <a:solidFill>
                  <a:srgbClr val="8F5C9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手は第二の顔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5334000" y="1447800"/>
            <a:ext cx="71120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日常の乾燥・ひび割れ悩み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5334000" y="2057400"/>
            <a:ext cx="66040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頻回な洗浄や環境ストレスにより、手肌は常にダメージを受け、ひび割れやゴワつきの原因となります。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5334000" y="29718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D3B9D7">
              <a:alpha val="50196"/>
            </a:srgbClr>
          </a:solidFill>
          <a:ln/>
        </p:spPr>
      </p:sp>
      <p:sp>
        <p:nvSpPr>
          <p:cNvPr id="10" name="Shape 6"/>
          <p:cNvSpPr/>
          <p:nvPr/>
        </p:nvSpPr>
        <p:spPr>
          <a:xfrm>
            <a:off x="5426075" y="30607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89297" y="21431"/>
                </a:moveTo>
                <a:lnTo>
                  <a:pt x="139303" y="21431"/>
                </a:lnTo>
                <a:cubicBezTo>
                  <a:pt x="141268" y="21431"/>
                  <a:pt x="142875" y="23039"/>
                  <a:pt x="142875" y="25003"/>
                </a:cubicBezTo>
                <a:lnTo>
                  <a:pt x="142875" y="42863"/>
                </a:lnTo>
                <a:lnTo>
                  <a:pt x="85725" y="42863"/>
                </a:lnTo>
                <a:lnTo>
                  <a:pt x="85725" y="25003"/>
                </a:lnTo>
                <a:cubicBezTo>
                  <a:pt x="85725" y="23039"/>
                  <a:pt x="87332" y="21431"/>
                  <a:pt x="89297" y="21431"/>
                </a:cubicBezTo>
                <a:close/>
                <a:moveTo>
                  <a:pt x="64294" y="25003"/>
                </a:moveTo>
                <a:lnTo>
                  <a:pt x="64294" y="42863"/>
                </a:lnTo>
                <a:lnTo>
                  <a:pt x="28575" y="42863"/>
                </a:lnTo>
                <a:cubicBezTo>
                  <a:pt x="12814" y="42863"/>
                  <a:pt x="0" y="55677"/>
                  <a:pt x="0" y="71438"/>
                </a:cubicBezTo>
                <a:lnTo>
                  <a:pt x="0" y="114300"/>
                </a:lnTo>
                <a:lnTo>
                  <a:pt x="228600" y="114300"/>
                </a:lnTo>
                <a:lnTo>
                  <a:pt x="228600" y="71438"/>
                </a:lnTo>
                <a:cubicBezTo>
                  <a:pt x="228600" y="55677"/>
                  <a:pt x="215786" y="42863"/>
                  <a:pt x="200025" y="42863"/>
                </a:cubicBezTo>
                <a:lnTo>
                  <a:pt x="164306" y="42863"/>
                </a:lnTo>
                <a:lnTo>
                  <a:pt x="164306" y="25003"/>
                </a:lnTo>
                <a:cubicBezTo>
                  <a:pt x="164306" y="11207"/>
                  <a:pt x="153099" y="0"/>
                  <a:pt x="139303" y="0"/>
                </a:cubicBezTo>
                <a:lnTo>
                  <a:pt x="89297" y="0"/>
                </a:lnTo>
                <a:cubicBezTo>
                  <a:pt x="75501" y="0"/>
                  <a:pt x="64294" y="11207"/>
                  <a:pt x="64294" y="25003"/>
                </a:cubicBezTo>
                <a:close/>
                <a:moveTo>
                  <a:pt x="228600" y="135731"/>
                </a:moveTo>
                <a:lnTo>
                  <a:pt x="142875" y="135731"/>
                </a:lnTo>
                <a:lnTo>
                  <a:pt x="142875" y="142875"/>
                </a:lnTo>
                <a:cubicBezTo>
                  <a:pt x="142875" y="150778"/>
                  <a:pt x="136490" y="157163"/>
                  <a:pt x="128588" y="157163"/>
                </a:cubicBezTo>
                <a:lnTo>
                  <a:pt x="100013" y="157163"/>
                </a:lnTo>
                <a:cubicBezTo>
                  <a:pt x="92110" y="157163"/>
                  <a:pt x="85725" y="150778"/>
                  <a:pt x="85725" y="142875"/>
                </a:cubicBezTo>
                <a:lnTo>
                  <a:pt x="85725" y="135731"/>
                </a:lnTo>
                <a:lnTo>
                  <a:pt x="0" y="135731"/>
                </a:lnTo>
                <a:lnTo>
                  <a:pt x="0" y="185738"/>
                </a:lnTo>
                <a:cubicBezTo>
                  <a:pt x="0" y="201498"/>
                  <a:pt x="12814" y="214313"/>
                  <a:pt x="28575" y="214313"/>
                </a:cubicBezTo>
                <a:lnTo>
                  <a:pt x="200025" y="214313"/>
                </a:lnTo>
                <a:cubicBezTo>
                  <a:pt x="215786" y="214313"/>
                  <a:pt x="228600" y="201498"/>
                  <a:pt x="228600" y="185738"/>
                </a:cubicBezTo>
                <a:lnTo>
                  <a:pt x="228600" y="135731"/>
                </a:lnTo>
                <a:close/>
              </a:path>
            </a:pathLst>
          </a:custGeom>
          <a:solidFill>
            <a:srgbClr val="8F5C9A"/>
          </a:solidFill>
          <a:ln/>
        </p:spPr>
      </p:sp>
      <p:sp>
        <p:nvSpPr>
          <p:cNvPr id="11" name="Text 7"/>
          <p:cNvSpPr/>
          <p:nvPr/>
        </p:nvSpPr>
        <p:spPr>
          <a:xfrm>
            <a:off x="5892800" y="2971800"/>
            <a:ext cx="5308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オフィスワーカーの悩み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5892800" y="3276600"/>
            <a:ext cx="5308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アルコール消毒の繰り返しで、角質層のバリア機能が低下。</a:t>
            </a:r>
            <a:endParaRPr lang="en-US" sz="1600" dirty="0"/>
          </a:p>
        </p:txBody>
      </p:sp>
      <p:sp>
        <p:nvSpPr>
          <p:cNvPr id="13" name="Shape 9"/>
          <p:cNvSpPr/>
          <p:nvPr/>
        </p:nvSpPr>
        <p:spPr>
          <a:xfrm>
            <a:off x="5334000" y="37338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D3B9D7">
              <a:alpha val="50196"/>
            </a:srgbClr>
          </a:solidFill>
          <a:ln/>
        </p:spPr>
      </p:sp>
      <p:sp>
        <p:nvSpPr>
          <p:cNvPr id="14" name="Shape 10"/>
          <p:cNvSpPr/>
          <p:nvPr/>
        </p:nvSpPr>
        <p:spPr>
          <a:xfrm>
            <a:off x="5426075" y="38227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00013" y="14288"/>
                </a:moveTo>
                <a:cubicBezTo>
                  <a:pt x="92110" y="14288"/>
                  <a:pt x="85725" y="20672"/>
                  <a:pt x="85725" y="28575"/>
                </a:cubicBezTo>
                <a:lnTo>
                  <a:pt x="42863" y="28575"/>
                </a:lnTo>
                <a:cubicBezTo>
                  <a:pt x="34960" y="28575"/>
                  <a:pt x="28575" y="34960"/>
                  <a:pt x="28575" y="42863"/>
                </a:cubicBezTo>
                <a:cubicBezTo>
                  <a:pt x="28575" y="50765"/>
                  <a:pt x="34960" y="57150"/>
                  <a:pt x="42863" y="57150"/>
                </a:cubicBezTo>
                <a:lnTo>
                  <a:pt x="85725" y="57150"/>
                </a:lnTo>
                <a:lnTo>
                  <a:pt x="85725" y="85725"/>
                </a:lnTo>
                <a:lnTo>
                  <a:pt x="77376" y="85725"/>
                </a:lnTo>
                <a:cubicBezTo>
                  <a:pt x="73581" y="85725"/>
                  <a:pt x="69964" y="87243"/>
                  <a:pt x="67285" y="89922"/>
                </a:cubicBezTo>
                <a:lnTo>
                  <a:pt x="57150" y="100013"/>
                </a:lnTo>
                <a:lnTo>
                  <a:pt x="14288" y="100013"/>
                </a:lnTo>
                <a:cubicBezTo>
                  <a:pt x="6385" y="100013"/>
                  <a:pt x="0" y="106397"/>
                  <a:pt x="0" y="114300"/>
                </a:cubicBezTo>
                <a:lnTo>
                  <a:pt x="0" y="142875"/>
                </a:lnTo>
                <a:cubicBezTo>
                  <a:pt x="0" y="150778"/>
                  <a:pt x="6385" y="157163"/>
                  <a:pt x="14288" y="157163"/>
                </a:cubicBezTo>
                <a:lnTo>
                  <a:pt x="58981" y="157163"/>
                </a:lnTo>
                <a:cubicBezTo>
                  <a:pt x="68000" y="170111"/>
                  <a:pt x="83046" y="178594"/>
                  <a:pt x="100013" y="178594"/>
                </a:cubicBezTo>
                <a:cubicBezTo>
                  <a:pt x="116979" y="178594"/>
                  <a:pt x="132025" y="170111"/>
                  <a:pt x="141044" y="157163"/>
                </a:cubicBezTo>
                <a:lnTo>
                  <a:pt x="157163" y="157163"/>
                </a:lnTo>
                <a:cubicBezTo>
                  <a:pt x="165065" y="157163"/>
                  <a:pt x="171450" y="163547"/>
                  <a:pt x="171450" y="171450"/>
                </a:cubicBezTo>
                <a:cubicBezTo>
                  <a:pt x="171450" y="179353"/>
                  <a:pt x="177835" y="185738"/>
                  <a:pt x="185738" y="185738"/>
                </a:cubicBezTo>
                <a:lnTo>
                  <a:pt x="214313" y="185738"/>
                </a:lnTo>
                <a:cubicBezTo>
                  <a:pt x="222215" y="185738"/>
                  <a:pt x="228600" y="179353"/>
                  <a:pt x="228600" y="171450"/>
                </a:cubicBezTo>
                <a:cubicBezTo>
                  <a:pt x="228600" y="131981"/>
                  <a:pt x="196632" y="100013"/>
                  <a:pt x="157163" y="100013"/>
                </a:cubicBezTo>
                <a:lnTo>
                  <a:pt x="142875" y="100013"/>
                </a:lnTo>
                <a:lnTo>
                  <a:pt x="132784" y="89922"/>
                </a:lnTo>
                <a:cubicBezTo>
                  <a:pt x="130106" y="87243"/>
                  <a:pt x="126489" y="85725"/>
                  <a:pt x="122694" y="85725"/>
                </a:cubicBezTo>
                <a:lnTo>
                  <a:pt x="114345" y="85725"/>
                </a:lnTo>
                <a:lnTo>
                  <a:pt x="114345" y="57150"/>
                </a:lnTo>
                <a:lnTo>
                  <a:pt x="157207" y="57150"/>
                </a:lnTo>
                <a:cubicBezTo>
                  <a:pt x="165110" y="57150"/>
                  <a:pt x="171495" y="50765"/>
                  <a:pt x="171495" y="42863"/>
                </a:cubicBezTo>
                <a:cubicBezTo>
                  <a:pt x="171495" y="34960"/>
                  <a:pt x="165110" y="28575"/>
                  <a:pt x="157207" y="28575"/>
                </a:cubicBezTo>
                <a:lnTo>
                  <a:pt x="114345" y="28575"/>
                </a:lnTo>
                <a:cubicBezTo>
                  <a:pt x="114345" y="20672"/>
                  <a:pt x="107960" y="14288"/>
                  <a:pt x="100057" y="14288"/>
                </a:cubicBezTo>
                <a:close/>
                <a:moveTo>
                  <a:pt x="195024" y="203329"/>
                </a:moveTo>
                <a:lnTo>
                  <a:pt x="186898" y="222260"/>
                </a:lnTo>
                <a:cubicBezTo>
                  <a:pt x="186095" y="224091"/>
                  <a:pt x="185693" y="226100"/>
                  <a:pt x="185693" y="228109"/>
                </a:cubicBezTo>
                <a:lnTo>
                  <a:pt x="185693" y="228645"/>
                </a:lnTo>
                <a:cubicBezTo>
                  <a:pt x="185693" y="236547"/>
                  <a:pt x="192078" y="242932"/>
                  <a:pt x="199980" y="242932"/>
                </a:cubicBezTo>
                <a:cubicBezTo>
                  <a:pt x="207883" y="242932"/>
                  <a:pt x="214268" y="236547"/>
                  <a:pt x="214268" y="228645"/>
                </a:cubicBezTo>
                <a:lnTo>
                  <a:pt x="214268" y="228109"/>
                </a:lnTo>
                <a:cubicBezTo>
                  <a:pt x="214268" y="226100"/>
                  <a:pt x="213866" y="224135"/>
                  <a:pt x="213062" y="222260"/>
                </a:cubicBezTo>
                <a:lnTo>
                  <a:pt x="204936" y="203329"/>
                </a:lnTo>
                <a:cubicBezTo>
                  <a:pt x="204088" y="201320"/>
                  <a:pt x="202123" y="200025"/>
                  <a:pt x="199936" y="200025"/>
                </a:cubicBezTo>
                <a:cubicBezTo>
                  <a:pt x="197748" y="200025"/>
                  <a:pt x="195828" y="201320"/>
                  <a:pt x="194935" y="203329"/>
                </a:cubicBezTo>
                <a:close/>
              </a:path>
            </a:pathLst>
          </a:custGeom>
          <a:solidFill>
            <a:srgbClr val="8F5C9A"/>
          </a:solidFill>
          <a:ln/>
        </p:spPr>
      </p:sp>
      <p:sp>
        <p:nvSpPr>
          <p:cNvPr id="15" name="Text 11"/>
          <p:cNvSpPr/>
          <p:nvPr/>
        </p:nvSpPr>
        <p:spPr>
          <a:xfrm>
            <a:off x="5892800" y="3733800"/>
            <a:ext cx="4953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主婦の負担</a:t>
            </a:r>
            <a:endParaRPr lang="en-US" sz="1600" dirty="0"/>
          </a:p>
        </p:txBody>
      </p:sp>
      <p:sp>
        <p:nvSpPr>
          <p:cNvPr id="16" name="Text 12"/>
          <p:cNvSpPr/>
          <p:nvPr/>
        </p:nvSpPr>
        <p:spPr>
          <a:xfrm>
            <a:off x="5892800" y="4038600"/>
            <a:ext cx="4953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水仕事は手肌を疲弊させ、シワや炎症を加速させます。</a:t>
            </a:r>
            <a:endParaRPr lang="en-US" sz="1600" dirty="0"/>
          </a:p>
        </p:txBody>
      </p:sp>
      <p:sp>
        <p:nvSpPr>
          <p:cNvPr id="17" name="Shape 13"/>
          <p:cNvSpPr/>
          <p:nvPr/>
        </p:nvSpPr>
        <p:spPr>
          <a:xfrm>
            <a:off x="5334000" y="4597400"/>
            <a:ext cx="6604000" cy="812800"/>
          </a:xfrm>
          <a:custGeom>
            <a:avLst/>
            <a:gdLst/>
            <a:ahLst/>
            <a:cxnLst/>
            <a:rect l="l" t="t" r="r" b="b"/>
            <a:pathLst>
              <a:path w="6604000" h="812800">
                <a:moveTo>
                  <a:pt x="101600" y="0"/>
                </a:moveTo>
                <a:lnTo>
                  <a:pt x="6502400" y="0"/>
                </a:lnTo>
                <a:cubicBezTo>
                  <a:pt x="6558475" y="0"/>
                  <a:pt x="6604000" y="45525"/>
                  <a:pt x="6604000" y="101600"/>
                </a:cubicBezTo>
                <a:lnTo>
                  <a:pt x="6604000" y="711200"/>
                </a:lnTo>
                <a:cubicBezTo>
                  <a:pt x="6604000" y="767275"/>
                  <a:pt x="6558475" y="812800"/>
                  <a:pt x="65024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D3B9D7">
              <a:alpha val="25098"/>
            </a:srgbClr>
          </a:solidFill>
          <a:ln/>
        </p:spPr>
      </p:sp>
      <p:sp>
        <p:nvSpPr>
          <p:cNvPr id="18" name="Text 14"/>
          <p:cNvSpPr/>
          <p:nvPr/>
        </p:nvSpPr>
        <p:spPr>
          <a:xfrm>
            <a:off x="5334000" y="4597400"/>
            <a:ext cx="6604000" cy="812800"/>
          </a:xfrm>
          <a:prstGeom prst="rect">
            <a:avLst/>
          </a:prstGeom>
          <a:noFill/>
          <a:ln/>
        </p:spPr>
        <p:txBody>
          <a:bodyPr wrap="square" lIns="152400" tIns="152400" rIns="152400" bIns="152400" rtlCol="0" anchor="ctr"/>
          <a:lstStyle/>
          <a:p>
            <a:pPr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従来品では補いきれない</a:t>
            </a:r>
            <a:pPr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「潤いの継続性」「低刺激」「仕事の邪魔にならない使用感」</a:t>
            </a:r>
            <a:pPr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という課題が浮上。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940000">
            <a:off x="367665" y="335915"/>
            <a:ext cx="558800" cy="594995"/>
          </a:xfrm>
          <a:prstGeom prst="donut">
            <a:avLst/>
          </a:prstGeom>
          <a:gradFill rotWithShape="1" flip="none">
            <a:gsLst>
              <a:gs pos="0">
                <a:srgbClr val="402E7F"/>
              </a:gs>
              <a:gs pos="54000">
                <a:srgbClr val="BC7DB7">
                  <a:alpha val="3000"/>
                </a:srgbClr>
              </a:gs>
              <a:gs pos="100000">
                <a:srgbClr val="BC7DB7">
                  <a:alpha val="3000"/>
                </a:srgbClr>
              </a:gs>
            </a:gsLst>
            <a:lin ang="18900000" scaled="1"/>
          </a:gradFill>
          <a:ln/>
        </p:spPr>
      </p:sp>
      <p:sp>
        <p:nvSpPr>
          <p:cNvPr id="3" name="Text 1"/>
          <p:cNvSpPr/>
          <p:nvPr/>
        </p:nvSpPr>
        <p:spPr>
          <a:xfrm rot="5940000">
            <a:off x="367665" y="335915"/>
            <a:ext cx="558800" cy="5949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4" name="Image 0" descr="https://test-kimi-img.moonshot.cn/pub/slides/slides_tmpl/image/25-08-11-17:38:55-d2crkbv0ctitcgma2i60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0" y="-6350"/>
            <a:ext cx="12350750" cy="69602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54000" y="1397000"/>
            <a:ext cx="12192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8F5C9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「尤佳(ゆうか)」誕生の背景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0" y="1955800"/>
            <a:ext cx="12192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市場の声を形にした、新しいハンドケアのカタチ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254000" y="2667000"/>
            <a:ext cx="2870200" cy="2794000"/>
          </a:xfrm>
          <a:custGeom>
            <a:avLst/>
            <a:gdLst/>
            <a:ahLst/>
            <a:cxnLst/>
            <a:rect l="l" t="t" r="r" b="b"/>
            <a:pathLst>
              <a:path w="2870200" h="2794000">
                <a:moveTo>
                  <a:pt x="152413" y="0"/>
                </a:moveTo>
                <a:lnTo>
                  <a:pt x="2717787" y="0"/>
                </a:lnTo>
                <a:cubicBezTo>
                  <a:pt x="2801963" y="0"/>
                  <a:pt x="2870200" y="68237"/>
                  <a:pt x="2870200" y="152413"/>
                </a:cubicBezTo>
                <a:lnTo>
                  <a:pt x="2870200" y="2641587"/>
                </a:lnTo>
                <a:cubicBezTo>
                  <a:pt x="2870200" y="2725763"/>
                  <a:pt x="2801963" y="2794000"/>
                  <a:pt x="2717787" y="2794000"/>
                </a:cubicBezTo>
                <a:lnTo>
                  <a:pt x="152413" y="2794000"/>
                </a:lnTo>
                <a:cubicBezTo>
                  <a:pt x="68237" y="2794000"/>
                  <a:pt x="0" y="2725763"/>
                  <a:pt x="0" y="2641587"/>
                </a:cubicBezTo>
                <a:lnTo>
                  <a:pt x="0" y="152413"/>
                </a:lnTo>
                <a:cubicBezTo>
                  <a:pt x="0" y="68237"/>
                  <a:pt x="68237" y="0"/>
                  <a:pt x="152413" y="0"/>
                </a:cubicBezTo>
                <a:close/>
              </a:path>
            </a:pathLst>
          </a:custGeom>
          <a:solidFill>
            <a:srgbClr val="D3B9D7">
              <a:alpha val="25098"/>
            </a:srgbClr>
          </a:solidFill>
          <a:ln/>
          <a:effectLst>
            <a:outerShdw sx="100000" sy="100000" kx="0" ky="0" algn="bl" rotWithShape="0" blurRad="190500" dist="127000" dir="5400000">
              <a:srgbClr val="000000">
                <a:alpha val="10196"/>
              </a:srgbClr>
            </a:outerShdw>
          </a:effectLst>
        </p:spPr>
      </p:sp>
      <p:sp>
        <p:nvSpPr>
          <p:cNvPr id="8" name="Shape 5"/>
          <p:cNvSpPr/>
          <p:nvPr/>
        </p:nvSpPr>
        <p:spPr>
          <a:xfrm>
            <a:off x="1283229" y="2870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8F5C9A"/>
          </a:solidFill>
          <a:ln/>
        </p:spPr>
      </p:sp>
      <p:sp>
        <p:nvSpPr>
          <p:cNvPr id="9" name="Shape 6"/>
          <p:cNvSpPr/>
          <p:nvPr/>
        </p:nvSpPr>
        <p:spPr>
          <a:xfrm>
            <a:off x="1478492" y="30861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85750" y="107156"/>
                </a:moveTo>
                <a:cubicBezTo>
                  <a:pt x="285750" y="179487"/>
                  <a:pt x="221754" y="238125"/>
                  <a:pt x="142875" y="238125"/>
                </a:cubicBezTo>
                <a:cubicBezTo>
                  <a:pt x="123006" y="238125"/>
                  <a:pt x="104105" y="234404"/>
                  <a:pt x="86916" y="227707"/>
                </a:cubicBezTo>
                <a:lnTo>
                  <a:pt x="26194" y="259854"/>
                </a:lnTo>
                <a:cubicBezTo>
                  <a:pt x="19273" y="263500"/>
                  <a:pt x="10790" y="262235"/>
                  <a:pt x="5209" y="256729"/>
                </a:cubicBezTo>
                <a:cubicBezTo>
                  <a:pt x="-372" y="251222"/>
                  <a:pt x="-1637" y="242664"/>
                  <a:pt x="2084" y="235744"/>
                </a:cubicBezTo>
                <a:lnTo>
                  <a:pt x="28575" y="185738"/>
                </a:lnTo>
                <a:cubicBezTo>
                  <a:pt x="10641" y="163860"/>
                  <a:pt x="0" y="136624"/>
                  <a:pt x="0" y="107156"/>
                </a:cubicBezTo>
                <a:cubicBezTo>
                  <a:pt x="0" y="34826"/>
                  <a:pt x="63996" y="-23812"/>
                  <a:pt x="142875" y="-23812"/>
                </a:cubicBezTo>
                <a:cubicBezTo>
                  <a:pt x="221754" y="-23812"/>
                  <a:pt x="285750" y="34826"/>
                  <a:pt x="285750" y="107156"/>
                </a:cubicBezTo>
                <a:close/>
                <a:moveTo>
                  <a:pt x="285750" y="381000"/>
                </a:moveTo>
                <a:cubicBezTo>
                  <a:pt x="215726" y="381000"/>
                  <a:pt x="157460" y="334789"/>
                  <a:pt x="145256" y="273844"/>
                </a:cubicBezTo>
                <a:cubicBezTo>
                  <a:pt x="234553" y="272728"/>
                  <a:pt x="312167" y="209178"/>
                  <a:pt x="320725" y="123006"/>
                </a:cubicBezTo>
                <a:cubicBezTo>
                  <a:pt x="382712" y="137294"/>
                  <a:pt x="428625" y="188714"/>
                  <a:pt x="428625" y="250031"/>
                </a:cubicBezTo>
                <a:cubicBezTo>
                  <a:pt x="428625" y="279499"/>
                  <a:pt x="417984" y="306735"/>
                  <a:pt x="400050" y="328613"/>
                </a:cubicBezTo>
                <a:lnTo>
                  <a:pt x="426541" y="378619"/>
                </a:lnTo>
                <a:cubicBezTo>
                  <a:pt x="430188" y="385539"/>
                  <a:pt x="428923" y="394022"/>
                  <a:pt x="423416" y="399604"/>
                </a:cubicBezTo>
                <a:cubicBezTo>
                  <a:pt x="417909" y="405185"/>
                  <a:pt x="409352" y="406450"/>
                  <a:pt x="402431" y="402729"/>
                </a:cubicBezTo>
                <a:lnTo>
                  <a:pt x="341709" y="370582"/>
                </a:lnTo>
                <a:cubicBezTo>
                  <a:pt x="324520" y="377279"/>
                  <a:pt x="305619" y="381000"/>
                  <a:pt x="285750" y="3810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0" name="Text 7"/>
          <p:cNvSpPr/>
          <p:nvPr/>
        </p:nvSpPr>
        <p:spPr>
          <a:xfrm>
            <a:off x="864129" y="3835400"/>
            <a:ext cx="1651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消費者の声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7200" y="4292600"/>
            <a:ext cx="24638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「すぐパソコンを使いたい」「子供にも安全がいい」「ひび割れを早く改善したい」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3430058" y="3759200"/>
            <a:ext cx="10795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80000"/>
              </a:lnSpc>
              <a:buNone/>
            </a:pPr>
            <a:r>
              <a:rPr lang="en-US" sz="48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4302787" y="2667000"/>
            <a:ext cx="2413000" cy="2794000"/>
          </a:xfrm>
          <a:custGeom>
            <a:avLst/>
            <a:gdLst/>
            <a:ahLst/>
            <a:cxnLst/>
            <a:rect l="l" t="t" r="r" b="b"/>
            <a:pathLst>
              <a:path w="2413000" h="2794000">
                <a:moveTo>
                  <a:pt x="152405" y="0"/>
                </a:moveTo>
                <a:lnTo>
                  <a:pt x="2260595" y="0"/>
                </a:lnTo>
                <a:cubicBezTo>
                  <a:pt x="2344766" y="0"/>
                  <a:pt x="2413000" y="68234"/>
                  <a:pt x="2413000" y="152405"/>
                </a:cubicBezTo>
                <a:lnTo>
                  <a:pt x="2413000" y="2641595"/>
                </a:lnTo>
                <a:cubicBezTo>
                  <a:pt x="2413000" y="2725766"/>
                  <a:pt x="2344766" y="2794000"/>
                  <a:pt x="2260595" y="2794000"/>
                </a:cubicBezTo>
                <a:lnTo>
                  <a:pt x="152405" y="2794000"/>
                </a:lnTo>
                <a:cubicBezTo>
                  <a:pt x="68234" y="2794000"/>
                  <a:pt x="0" y="2725766"/>
                  <a:pt x="0" y="2641595"/>
                </a:cubicBezTo>
                <a:lnTo>
                  <a:pt x="0" y="152405"/>
                </a:lnTo>
                <a:cubicBezTo>
                  <a:pt x="0" y="68234"/>
                  <a:pt x="68234" y="0"/>
                  <a:pt x="152405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/>
        </p:spPr>
      </p:sp>
      <p:sp>
        <p:nvSpPr>
          <p:cNvPr id="14" name="Shape 11"/>
          <p:cNvSpPr/>
          <p:nvPr/>
        </p:nvSpPr>
        <p:spPr>
          <a:xfrm>
            <a:off x="5355167" y="34798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04800" y="19050"/>
                </a:moveTo>
                <a:cubicBezTo>
                  <a:pt x="304800" y="83403"/>
                  <a:pt x="259199" y="137100"/>
                  <a:pt x="198596" y="149662"/>
                </a:cubicBezTo>
                <a:cubicBezTo>
                  <a:pt x="193893" y="115074"/>
                  <a:pt x="178356" y="83939"/>
                  <a:pt x="155436" y="59829"/>
                </a:cubicBezTo>
                <a:cubicBezTo>
                  <a:pt x="179308" y="23813"/>
                  <a:pt x="220206" y="0"/>
                  <a:pt x="266700" y="0"/>
                </a:cubicBezTo>
                <a:lnTo>
                  <a:pt x="285750" y="0"/>
                </a:lnTo>
                <a:cubicBezTo>
                  <a:pt x="296287" y="0"/>
                  <a:pt x="304800" y="8513"/>
                  <a:pt x="304800" y="19050"/>
                </a:cubicBezTo>
                <a:close/>
                <a:moveTo>
                  <a:pt x="0" y="57150"/>
                </a:moveTo>
                <a:cubicBezTo>
                  <a:pt x="0" y="46613"/>
                  <a:pt x="8513" y="38100"/>
                  <a:pt x="19050" y="38100"/>
                </a:cubicBezTo>
                <a:lnTo>
                  <a:pt x="38100" y="38100"/>
                </a:lnTo>
                <a:cubicBezTo>
                  <a:pt x="111740" y="38100"/>
                  <a:pt x="171450" y="97810"/>
                  <a:pt x="171450" y="171450"/>
                </a:cubicBezTo>
                <a:lnTo>
                  <a:pt x="171450" y="285750"/>
                </a:lnTo>
                <a:cubicBezTo>
                  <a:pt x="171450" y="296287"/>
                  <a:pt x="162937" y="304800"/>
                  <a:pt x="152400" y="304800"/>
                </a:cubicBezTo>
                <a:cubicBezTo>
                  <a:pt x="141863" y="304800"/>
                  <a:pt x="133350" y="296287"/>
                  <a:pt x="133350" y="285750"/>
                </a:cubicBezTo>
                <a:lnTo>
                  <a:pt x="133350" y="190500"/>
                </a:lnTo>
                <a:cubicBezTo>
                  <a:pt x="59710" y="190500"/>
                  <a:pt x="0" y="130790"/>
                  <a:pt x="0" y="57150"/>
                </a:cubicBezTo>
                <a:close/>
              </a:path>
            </a:pathLst>
          </a:custGeom>
          <a:solidFill>
            <a:srgbClr val="8F5C9A"/>
          </a:solidFill>
          <a:ln/>
        </p:spPr>
      </p:sp>
      <p:sp>
        <p:nvSpPr>
          <p:cNvPr id="15" name="Text 12"/>
          <p:cNvSpPr/>
          <p:nvPr/>
        </p:nvSpPr>
        <p:spPr>
          <a:xfrm>
            <a:off x="4847167" y="4038600"/>
            <a:ext cx="132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深層保湿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4505987" y="4394200"/>
            <a:ext cx="2006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10000"/>
              </a:lnSpc>
              <a:buNone/>
            </a:pPr>
            <a:r>
              <a:rPr lang="en-US" sz="12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米発酵エキスが角質層の奥まで潤いを届ける。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6915547" y="2667000"/>
            <a:ext cx="2413000" cy="2794000"/>
          </a:xfrm>
          <a:custGeom>
            <a:avLst/>
            <a:gdLst/>
            <a:ahLst/>
            <a:cxnLst/>
            <a:rect l="l" t="t" r="r" b="b"/>
            <a:pathLst>
              <a:path w="2413000" h="2794000">
                <a:moveTo>
                  <a:pt x="152405" y="0"/>
                </a:moveTo>
                <a:lnTo>
                  <a:pt x="2260595" y="0"/>
                </a:lnTo>
                <a:cubicBezTo>
                  <a:pt x="2344766" y="0"/>
                  <a:pt x="2413000" y="68234"/>
                  <a:pt x="2413000" y="152405"/>
                </a:cubicBezTo>
                <a:lnTo>
                  <a:pt x="2413000" y="2641595"/>
                </a:lnTo>
                <a:cubicBezTo>
                  <a:pt x="2413000" y="2725766"/>
                  <a:pt x="2344766" y="2794000"/>
                  <a:pt x="2260595" y="2794000"/>
                </a:cubicBezTo>
                <a:lnTo>
                  <a:pt x="152405" y="2794000"/>
                </a:lnTo>
                <a:cubicBezTo>
                  <a:pt x="68234" y="2794000"/>
                  <a:pt x="0" y="2725766"/>
                  <a:pt x="0" y="2641595"/>
                </a:cubicBezTo>
                <a:lnTo>
                  <a:pt x="0" y="152405"/>
                </a:lnTo>
                <a:cubicBezTo>
                  <a:pt x="0" y="68234"/>
                  <a:pt x="68234" y="0"/>
                  <a:pt x="152405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/>
        </p:spPr>
      </p:sp>
      <p:sp>
        <p:nvSpPr>
          <p:cNvPr id="18" name="Shape 15"/>
          <p:cNvSpPr/>
          <p:nvPr/>
        </p:nvSpPr>
        <p:spPr>
          <a:xfrm>
            <a:off x="7815528" y="3327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60A39A">
              <a:alpha val="12549"/>
            </a:srgbClr>
          </a:solidFill>
          <a:ln/>
        </p:spPr>
      </p:sp>
      <p:sp>
        <p:nvSpPr>
          <p:cNvPr id="19" name="Shape 16"/>
          <p:cNvSpPr/>
          <p:nvPr/>
        </p:nvSpPr>
        <p:spPr>
          <a:xfrm>
            <a:off x="7967928" y="34798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80571" y="3989"/>
                </a:moveTo>
                <a:cubicBezTo>
                  <a:pt x="284381" y="357"/>
                  <a:pt x="289917" y="-952"/>
                  <a:pt x="295037" y="714"/>
                </a:cubicBezTo>
                <a:cubicBezTo>
                  <a:pt x="300871" y="2679"/>
                  <a:pt x="304800" y="8156"/>
                  <a:pt x="304800" y="14288"/>
                </a:cubicBezTo>
                <a:lnTo>
                  <a:pt x="304800" y="125551"/>
                </a:lnTo>
                <a:cubicBezTo>
                  <a:pt x="304800" y="203656"/>
                  <a:pt x="240447" y="266700"/>
                  <a:pt x="162639" y="266700"/>
                </a:cubicBezTo>
                <a:cubicBezTo>
                  <a:pt x="116800" y="266700"/>
                  <a:pt x="77272" y="237232"/>
                  <a:pt x="62925" y="196036"/>
                </a:cubicBezTo>
                <a:cubicBezTo>
                  <a:pt x="41850" y="214372"/>
                  <a:pt x="28575" y="241340"/>
                  <a:pt x="28575" y="271463"/>
                </a:cubicBezTo>
                <a:cubicBezTo>
                  <a:pt x="28575" y="279380"/>
                  <a:pt x="22205" y="285750"/>
                  <a:pt x="14287" y="285750"/>
                </a:cubicBezTo>
                <a:cubicBezTo>
                  <a:pt x="6370" y="285750"/>
                  <a:pt x="0" y="279380"/>
                  <a:pt x="0" y="271463"/>
                </a:cubicBezTo>
                <a:cubicBezTo>
                  <a:pt x="0" y="226874"/>
                  <a:pt x="22741" y="187583"/>
                  <a:pt x="57210" y="164485"/>
                </a:cubicBezTo>
                <a:cubicBezTo>
                  <a:pt x="78224" y="150435"/>
                  <a:pt x="103287" y="142875"/>
                  <a:pt x="128588" y="142875"/>
                </a:cubicBezTo>
                <a:lnTo>
                  <a:pt x="176212" y="142875"/>
                </a:lnTo>
                <a:cubicBezTo>
                  <a:pt x="184130" y="142875"/>
                  <a:pt x="190500" y="136505"/>
                  <a:pt x="190500" y="128588"/>
                </a:cubicBezTo>
                <a:cubicBezTo>
                  <a:pt x="190500" y="120670"/>
                  <a:pt x="184130" y="114300"/>
                  <a:pt x="176212" y="114300"/>
                </a:cubicBezTo>
                <a:lnTo>
                  <a:pt x="128588" y="114300"/>
                </a:lnTo>
                <a:cubicBezTo>
                  <a:pt x="104954" y="114300"/>
                  <a:pt x="82570" y="119539"/>
                  <a:pt x="62508" y="128885"/>
                </a:cubicBezTo>
                <a:cubicBezTo>
                  <a:pt x="76379" y="87213"/>
                  <a:pt x="115610" y="57150"/>
                  <a:pt x="161925" y="57150"/>
                </a:cubicBezTo>
                <a:cubicBezTo>
                  <a:pt x="201454" y="57150"/>
                  <a:pt x="230862" y="43994"/>
                  <a:pt x="250448" y="30956"/>
                </a:cubicBezTo>
                <a:cubicBezTo>
                  <a:pt x="261878" y="23336"/>
                  <a:pt x="271582" y="14228"/>
                  <a:pt x="280630" y="3989"/>
                </a:cubicBezTo>
                <a:close/>
              </a:path>
            </a:pathLst>
          </a:custGeom>
          <a:solidFill>
            <a:srgbClr val="60A39A"/>
          </a:solidFill>
          <a:ln/>
        </p:spPr>
      </p:sp>
      <p:sp>
        <p:nvSpPr>
          <p:cNvPr id="20" name="Text 17"/>
          <p:cNvSpPr/>
          <p:nvPr/>
        </p:nvSpPr>
        <p:spPr>
          <a:xfrm>
            <a:off x="7358328" y="4038600"/>
            <a:ext cx="152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無添加設計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7118747" y="4394200"/>
            <a:ext cx="2006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10000"/>
              </a:lnSpc>
              <a:buNone/>
            </a:pPr>
            <a:r>
              <a:rPr lang="en-US" sz="12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香料・アルコール・着色料ゼロ。敏感肌や子供にも安心。</a:t>
            </a:r>
            <a:endParaRPr lang="en-US" sz="1600" dirty="0"/>
          </a:p>
        </p:txBody>
      </p:sp>
      <p:sp>
        <p:nvSpPr>
          <p:cNvPr id="22" name="Shape 19"/>
          <p:cNvSpPr/>
          <p:nvPr/>
        </p:nvSpPr>
        <p:spPr>
          <a:xfrm>
            <a:off x="9528308" y="2667000"/>
            <a:ext cx="2413000" cy="2794000"/>
          </a:xfrm>
          <a:custGeom>
            <a:avLst/>
            <a:gdLst/>
            <a:ahLst/>
            <a:cxnLst/>
            <a:rect l="l" t="t" r="r" b="b"/>
            <a:pathLst>
              <a:path w="2413000" h="2794000">
                <a:moveTo>
                  <a:pt x="152405" y="0"/>
                </a:moveTo>
                <a:lnTo>
                  <a:pt x="2260595" y="0"/>
                </a:lnTo>
                <a:cubicBezTo>
                  <a:pt x="2344766" y="0"/>
                  <a:pt x="2413000" y="68234"/>
                  <a:pt x="2413000" y="152405"/>
                </a:cubicBezTo>
                <a:lnTo>
                  <a:pt x="2413000" y="2641595"/>
                </a:lnTo>
                <a:cubicBezTo>
                  <a:pt x="2413000" y="2725766"/>
                  <a:pt x="2344766" y="2794000"/>
                  <a:pt x="2260595" y="2794000"/>
                </a:cubicBezTo>
                <a:lnTo>
                  <a:pt x="152405" y="2794000"/>
                </a:lnTo>
                <a:cubicBezTo>
                  <a:pt x="68234" y="2794000"/>
                  <a:pt x="0" y="2725766"/>
                  <a:pt x="0" y="2641595"/>
                </a:cubicBezTo>
                <a:lnTo>
                  <a:pt x="0" y="152405"/>
                </a:lnTo>
                <a:cubicBezTo>
                  <a:pt x="0" y="68234"/>
                  <a:pt x="68234" y="0"/>
                  <a:pt x="152405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/>
        </p:spPr>
      </p:sp>
      <p:sp>
        <p:nvSpPr>
          <p:cNvPr id="23" name="Shape 20"/>
          <p:cNvSpPr/>
          <p:nvPr/>
        </p:nvSpPr>
        <p:spPr>
          <a:xfrm>
            <a:off x="10428288" y="3327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A95EAF">
              <a:alpha val="12549"/>
            </a:srgbClr>
          </a:solidFill>
          <a:ln/>
        </p:spPr>
      </p:sp>
      <p:sp>
        <p:nvSpPr>
          <p:cNvPr id="24" name="Shape 21"/>
          <p:cNvSpPr/>
          <p:nvPr/>
        </p:nvSpPr>
        <p:spPr>
          <a:xfrm>
            <a:off x="10580688" y="34798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71450" y="19050"/>
                </a:moveTo>
                <a:cubicBezTo>
                  <a:pt x="171450" y="29587"/>
                  <a:pt x="179963" y="38100"/>
                  <a:pt x="190500" y="38100"/>
                </a:cubicBezTo>
                <a:lnTo>
                  <a:pt x="214313" y="38100"/>
                </a:lnTo>
                <a:cubicBezTo>
                  <a:pt x="222230" y="38100"/>
                  <a:pt x="228600" y="44470"/>
                  <a:pt x="228600" y="52388"/>
                </a:cubicBezTo>
                <a:cubicBezTo>
                  <a:pt x="228600" y="60305"/>
                  <a:pt x="222230" y="66675"/>
                  <a:pt x="214313" y="66675"/>
                </a:cubicBezTo>
                <a:lnTo>
                  <a:pt x="19050" y="66675"/>
                </a:lnTo>
                <a:cubicBezTo>
                  <a:pt x="8513" y="66675"/>
                  <a:pt x="0" y="75188"/>
                  <a:pt x="0" y="85725"/>
                </a:cubicBezTo>
                <a:cubicBezTo>
                  <a:pt x="0" y="96262"/>
                  <a:pt x="8513" y="104775"/>
                  <a:pt x="19050" y="104775"/>
                </a:cubicBezTo>
                <a:lnTo>
                  <a:pt x="214313" y="104775"/>
                </a:lnTo>
                <a:cubicBezTo>
                  <a:pt x="243245" y="104775"/>
                  <a:pt x="266700" y="81320"/>
                  <a:pt x="266700" y="52388"/>
                </a:cubicBezTo>
                <a:cubicBezTo>
                  <a:pt x="266700" y="23455"/>
                  <a:pt x="243245" y="0"/>
                  <a:pt x="214313" y="0"/>
                </a:cubicBezTo>
                <a:lnTo>
                  <a:pt x="190500" y="0"/>
                </a:lnTo>
                <a:cubicBezTo>
                  <a:pt x="179963" y="0"/>
                  <a:pt x="171450" y="8513"/>
                  <a:pt x="171450" y="19050"/>
                </a:cubicBezTo>
                <a:close/>
                <a:moveTo>
                  <a:pt x="209550" y="228600"/>
                </a:moveTo>
                <a:cubicBezTo>
                  <a:pt x="209550" y="239137"/>
                  <a:pt x="218063" y="247650"/>
                  <a:pt x="228600" y="247650"/>
                </a:cubicBezTo>
                <a:lnTo>
                  <a:pt x="247650" y="247650"/>
                </a:lnTo>
                <a:cubicBezTo>
                  <a:pt x="279202" y="247650"/>
                  <a:pt x="304800" y="222052"/>
                  <a:pt x="304800" y="190500"/>
                </a:cubicBezTo>
                <a:cubicBezTo>
                  <a:pt x="304800" y="158948"/>
                  <a:pt x="279202" y="133350"/>
                  <a:pt x="247650" y="133350"/>
                </a:cubicBezTo>
                <a:lnTo>
                  <a:pt x="19050" y="133350"/>
                </a:lnTo>
                <a:cubicBezTo>
                  <a:pt x="8513" y="133350"/>
                  <a:pt x="0" y="141863"/>
                  <a:pt x="0" y="152400"/>
                </a:cubicBezTo>
                <a:cubicBezTo>
                  <a:pt x="0" y="162937"/>
                  <a:pt x="8513" y="171450"/>
                  <a:pt x="19050" y="171450"/>
                </a:cubicBezTo>
                <a:lnTo>
                  <a:pt x="247650" y="171450"/>
                </a:lnTo>
                <a:cubicBezTo>
                  <a:pt x="258187" y="171450"/>
                  <a:pt x="266700" y="179963"/>
                  <a:pt x="266700" y="190500"/>
                </a:cubicBezTo>
                <a:cubicBezTo>
                  <a:pt x="266700" y="201037"/>
                  <a:pt x="258187" y="209550"/>
                  <a:pt x="247650" y="209550"/>
                </a:cubicBezTo>
                <a:lnTo>
                  <a:pt x="228600" y="209550"/>
                </a:lnTo>
                <a:cubicBezTo>
                  <a:pt x="218063" y="209550"/>
                  <a:pt x="209550" y="218063"/>
                  <a:pt x="209550" y="228600"/>
                </a:cubicBezTo>
                <a:close/>
                <a:moveTo>
                  <a:pt x="76200" y="304800"/>
                </a:moveTo>
                <a:lnTo>
                  <a:pt x="100013" y="304800"/>
                </a:lnTo>
                <a:cubicBezTo>
                  <a:pt x="128945" y="304800"/>
                  <a:pt x="152400" y="281345"/>
                  <a:pt x="152400" y="252413"/>
                </a:cubicBezTo>
                <a:cubicBezTo>
                  <a:pt x="152400" y="223480"/>
                  <a:pt x="128945" y="200025"/>
                  <a:pt x="100013" y="200025"/>
                </a:cubicBezTo>
                <a:lnTo>
                  <a:pt x="19050" y="200025"/>
                </a:lnTo>
                <a:cubicBezTo>
                  <a:pt x="8513" y="200025"/>
                  <a:pt x="0" y="208538"/>
                  <a:pt x="0" y="219075"/>
                </a:cubicBezTo>
                <a:cubicBezTo>
                  <a:pt x="0" y="229612"/>
                  <a:pt x="8513" y="238125"/>
                  <a:pt x="19050" y="238125"/>
                </a:cubicBezTo>
                <a:lnTo>
                  <a:pt x="100013" y="238125"/>
                </a:lnTo>
                <a:cubicBezTo>
                  <a:pt x="107930" y="238125"/>
                  <a:pt x="114300" y="244495"/>
                  <a:pt x="114300" y="252413"/>
                </a:cubicBezTo>
                <a:cubicBezTo>
                  <a:pt x="114300" y="260330"/>
                  <a:pt x="107930" y="266700"/>
                  <a:pt x="100013" y="266700"/>
                </a:cubicBezTo>
                <a:lnTo>
                  <a:pt x="76200" y="266700"/>
                </a:lnTo>
                <a:cubicBezTo>
                  <a:pt x="65663" y="266700"/>
                  <a:pt x="57150" y="275213"/>
                  <a:pt x="57150" y="285750"/>
                </a:cubicBezTo>
                <a:cubicBezTo>
                  <a:pt x="57150" y="296287"/>
                  <a:pt x="65663" y="304800"/>
                  <a:pt x="76200" y="304800"/>
                </a:cubicBezTo>
                <a:close/>
              </a:path>
            </a:pathLst>
          </a:custGeom>
          <a:solidFill>
            <a:srgbClr val="A95EAF"/>
          </a:solidFill>
          <a:ln/>
        </p:spPr>
      </p:sp>
      <p:sp>
        <p:nvSpPr>
          <p:cNvPr id="25" name="Text 22"/>
          <p:cNvSpPr/>
          <p:nvPr/>
        </p:nvSpPr>
        <p:spPr>
          <a:xfrm>
            <a:off x="9869488" y="4038600"/>
            <a:ext cx="172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さっぱり质地</a:t>
            </a:r>
            <a:endParaRPr lang="en-US" sz="1600" dirty="0"/>
          </a:p>
        </p:txBody>
      </p:sp>
      <p:sp>
        <p:nvSpPr>
          <p:cNvPr id="26" name="Text 23"/>
          <p:cNvSpPr/>
          <p:nvPr/>
        </p:nvSpPr>
        <p:spPr>
          <a:xfrm>
            <a:off x="9731508" y="4394200"/>
            <a:ext cx="2006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10000"/>
              </a:lnSpc>
              <a:buNone/>
            </a:pPr>
            <a:r>
              <a:rPr lang="en-US" sz="12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水のような軽いテクスチャー。塗布後10秒で吸収。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940000">
            <a:off x="367665" y="335915"/>
            <a:ext cx="558800" cy="594995"/>
          </a:xfrm>
          <a:prstGeom prst="donut">
            <a:avLst/>
          </a:prstGeom>
          <a:gradFill rotWithShape="1" flip="none">
            <a:gsLst>
              <a:gs pos="0">
                <a:srgbClr val="402E7F"/>
              </a:gs>
              <a:gs pos="54000">
                <a:srgbClr val="BC7DB7">
                  <a:alpha val="3000"/>
                </a:srgbClr>
              </a:gs>
              <a:gs pos="100000">
                <a:srgbClr val="BC7DB7">
                  <a:alpha val="3000"/>
                </a:srgbClr>
              </a:gs>
            </a:gsLst>
            <a:lin ang="18900000" scaled="1"/>
          </a:gradFill>
          <a:ln/>
        </p:spPr>
      </p:sp>
      <p:sp>
        <p:nvSpPr>
          <p:cNvPr id="3" name="Text 1"/>
          <p:cNvSpPr/>
          <p:nvPr/>
        </p:nvSpPr>
        <p:spPr>
          <a:xfrm rot="5940000">
            <a:off x="367665" y="335915"/>
            <a:ext cx="558800" cy="5949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4445" y="0"/>
            <a:ext cx="12187555" cy="6875780"/>
          </a:xfrm>
          <a:prstGeom prst="rect">
            <a:avLst/>
          </a:prstGeom>
          <a:gradFill rotWithShape="1" flip="none">
            <a:gsLst>
              <a:gs pos="0">
                <a:srgbClr val="D7B1D4"/>
              </a:gs>
              <a:gs pos="34000">
                <a:srgbClr val="BC7DB7"/>
              </a:gs>
              <a:gs pos="100000">
                <a:srgbClr val="30225F"/>
              </a:gs>
            </a:gsLst>
            <a:lin ang="13500000" scaled="1"/>
          </a:gradFill>
          <a:ln/>
        </p:spPr>
      </p:sp>
      <p:sp>
        <p:nvSpPr>
          <p:cNvPr id="5" name="Text 3"/>
          <p:cNvSpPr/>
          <p:nvPr/>
        </p:nvSpPr>
        <p:spPr>
          <a:xfrm>
            <a:off x="4445" y="0"/>
            <a:ext cx="12187555" cy="68757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85280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7" name="Text 5"/>
          <p:cNvSpPr/>
          <p:nvPr/>
        </p:nvSpPr>
        <p:spPr>
          <a:xfrm>
            <a:off x="85280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113665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13665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142049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1" name="Text 9"/>
          <p:cNvSpPr/>
          <p:nvPr/>
        </p:nvSpPr>
        <p:spPr>
          <a:xfrm>
            <a:off x="142049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170434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70434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198818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5" name="Text 13"/>
          <p:cNvSpPr/>
          <p:nvPr/>
        </p:nvSpPr>
        <p:spPr>
          <a:xfrm>
            <a:off x="1988185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227203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2272030" y="469900"/>
            <a:ext cx="106680" cy="1066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11456035" y="381635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19" name="Text 17"/>
          <p:cNvSpPr/>
          <p:nvPr/>
        </p:nvSpPr>
        <p:spPr>
          <a:xfrm>
            <a:off x="11456035" y="381635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11456035" y="501650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21" name="Text 19"/>
          <p:cNvSpPr/>
          <p:nvPr/>
        </p:nvSpPr>
        <p:spPr>
          <a:xfrm>
            <a:off x="11456035" y="501650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11456035" y="621665"/>
            <a:ext cx="351155" cy="438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23" name="Text 21"/>
          <p:cNvSpPr/>
          <p:nvPr/>
        </p:nvSpPr>
        <p:spPr>
          <a:xfrm>
            <a:off x="11456035" y="621665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1727190" y="6306820"/>
            <a:ext cx="10080000" cy="0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25" name="Shape 23"/>
          <p:cNvSpPr/>
          <p:nvPr/>
        </p:nvSpPr>
        <p:spPr>
          <a:xfrm>
            <a:off x="852805" y="6177280"/>
            <a:ext cx="259080" cy="25908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26" name="Text 24"/>
          <p:cNvSpPr/>
          <p:nvPr/>
        </p:nvSpPr>
        <p:spPr>
          <a:xfrm>
            <a:off x="852805" y="6177280"/>
            <a:ext cx="259080" cy="2590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979805" y="6177280"/>
            <a:ext cx="259080" cy="2590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979805" y="6177280"/>
            <a:ext cx="259080" cy="2590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1863725" y="2687320"/>
            <a:ext cx="8464550" cy="2306955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30" name="Text 28"/>
          <p:cNvSpPr/>
          <p:nvPr/>
        </p:nvSpPr>
        <p:spPr>
          <a:xfrm>
            <a:off x="1863725" y="2687320"/>
            <a:ext cx="8464550" cy="230695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72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核心効能：3つの力で守る手肌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2515235" y="1350010"/>
            <a:ext cx="7161530" cy="11049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940000">
            <a:off x="367665" y="335915"/>
            <a:ext cx="558800" cy="594995"/>
          </a:xfrm>
          <a:prstGeom prst="donut">
            <a:avLst/>
          </a:prstGeom>
          <a:gradFill rotWithShape="1" flip="none">
            <a:gsLst>
              <a:gs pos="0">
                <a:srgbClr val="402E7F"/>
              </a:gs>
              <a:gs pos="54000">
                <a:srgbClr val="BC7DB7">
                  <a:alpha val="3000"/>
                </a:srgbClr>
              </a:gs>
              <a:gs pos="100000">
                <a:srgbClr val="BC7DB7">
                  <a:alpha val="3000"/>
                </a:srgbClr>
              </a:gs>
            </a:gsLst>
            <a:lin ang="18900000" scaled="1"/>
          </a:gradFill>
          <a:ln/>
        </p:spPr>
      </p:sp>
      <p:sp>
        <p:nvSpPr>
          <p:cNvPr id="3" name="Text 1"/>
          <p:cNvSpPr/>
          <p:nvPr/>
        </p:nvSpPr>
        <p:spPr>
          <a:xfrm rot="5940000">
            <a:off x="367665" y="335915"/>
            <a:ext cx="558800" cy="5949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4" name="Image 0" descr="https://test-kimi-img.moonshot.cn/pub/slides/slides_tmpl/image/25-08-11-17:38:55-d2crkbv0ctitcgma2i60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0" y="-6350"/>
            <a:ext cx="12350750" cy="69602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0" y="1193800"/>
            <a:ext cx="12192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8F5C9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米発酵エキスが届ける深層保湿のメカニズム</a:t>
            </a:r>
            <a:endParaRPr lang="en-US" sz="1600" dirty="0"/>
          </a:p>
        </p:txBody>
      </p:sp>
      <p:pic>
        <p:nvPicPr>
          <p:cNvPr id="6" name="Image 1" descr="https://kimi-web-img.moonshot.cn/img/anz-shop.com/8e39ba2b0d9e1e2dcfce295f797d895f9b6c7753.jpg">    </p:cNvPr>
          <p:cNvPicPr>
            <a:picLocks noChangeAspect="1"/>
          </p:cNvPicPr>
          <p:nvPr/>
        </p:nvPicPr>
        <p:blipFill>
          <a:blip r:embed="rId2"/>
          <a:srcRect l="27876" r="27876" t="0" b="0"/>
          <a:stretch/>
        </p:blipFill>
        <p:spPr>
          <a:xfrm>
            <a:off x="975254" y="2057400"/>
            <a:ext cx="1219200" cy="1219200"/>
          </a:xfrm>
          <a:prstGeom prst="roundRect">
            <a:avLst>
              <a:gd name="adj" fmla="val 50000"/>
            </a:avLst>
          </a:prstGeom>
        </p:spPr>
      </p:pic>
      <p:sp>
        <p:nvSpPr>
          <p:cNvPr id="7" name="Text 3"/>
          <p:cNvSpPr/>
          <p:nvPr/>
        </p:nvSpPr>
        <p:spPr>
          <a:xfrm>
            <a:off x="518054" y="3378200"/>
            <a:ext cx="213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国産米発酵エキス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457200" y="3683000"/>
            <a:ext cx="22606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アミノ酸・ペプチドが豊富に含まれ、角質層と親和性が高い。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3627438" y="2997200"/>
            <a:ext cx="939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90000"/>
              </a:lnSpc>
              <a:buNone/>
            </a:pPr>
            <a:r>
              <a:rPr lang="en-US" sz="36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1600" dirty="0"/>
          </a:p>
        </p:txBody>
      </p:sp>
      <p:pic>
        <p:nvPicPr>
          <p:cNvPr id="10" name="Image 2" descr="https://kimi-web-img.moonshot.cn/img/thumb.ac-illust.com/8234199288d1b9c4599bb68d459bdd5a6db90644.jpe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5486268" y="2057400"/>
            <a:ext cx="1219200" cy="1219200"/>
          </a:xfrm>
          <a:prstGeom prst="roundRect">
            <a:avLst>
              <a:gd name="adj" fmla="val 50000"/>
            </a:avLst>
          </a:prstGeom>
        </p:spPr>
      </p:pic>
      <p:sp>
        <p:nvSpPr>
          <p:cNvPr id="11" name="Text 6"/>
          <p:cNvSpPr/>
          <p:nvPr/>
        </p:nvSpPr>
        <p:spPr>
          <a:xfrm>
            <a:off x="5029068" y="3378200"/>
            <a:ext cx="213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角質層深部へ浸透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4968214" y="3683000"/>
            <a:ext cx="22606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水分を角層の奥まで届け、フィトステロールが油分バリアを形成。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8138451" y="2997200"/>
            <a:ext cx="939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90000"/>
              </a:lnSpc>
              <a:buNone/>
            </a:pPr>
            <a:r>
              <a:rPr lang="en-US" sz="36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1600" dirty="0"/>
          </a:p>
        </p:txBody>
      </p:sp>
      <p:pic>
        <p:nvPicPr>
          <p:cNvPr id="14" name="Image 3" descr="https://kimi-web-img.moonshot.cn/img/photo-static-api.fotomore.com/f0a49b4656ad8c8b535c64ba123a3331d462bbc8.jpg">    </p:cNvPr>
          <p:cNvPicPr>
            <a:picLocks noChangeAspect="1"/>
          </p:cNvPicPr>
          <p:nvPr/>
        </p:nvPicPr>
        <p:blipFill>
          <a:blip r:embed="rId4"/>
          <a:srcRect l="18791" r="18791" t="0" b="0"/>
          <a:stretch/>
        </p:blipFill>
        <p:spPr>
          <a:xfrm>
            <a:off x="9997281" y="2184400"/>
            <a:ext cx="1219200" cy="1219200"/>
          </a:xfrm>
          <a:prstGeom prst="roundRect">
            <a:avLst>
              <a:gd name="adj" fmla="val 50000"/>
            </a:avLst>
          </a:prstGeom>
        </p:spPr>
      </p:pic>
      <p:sp>
        <p:nvSpPr>
          <p:cNvPr id="15" name="Text 9"/>
          <p:cNvSpPr/>
          <p:nvPr/>
        </p:nvSpPr>
        <p:spPr>
          <a:xfrm>
            <a:off x="9438481" y="3505200"/>
            <a:ext cx="233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長時間保湿膜を形成</a:t>
            </a:r>
            <a:endParaRPr lang="en-US" sz="1600" dirty="0"/>
          </a:p>
        </p:txBody>
      </p:sp>
      <p:sp>
        <p:nvSpPr>
          <p:cNvPr id="16" name="Text 10"/>
          <p:cNvSpPr/>
          <p:nvPr/>
        </p:nvSpPr>
        <p:spPr>
          <a:xfrm>
            <a:off x="9479228" y="3810000"/>
            <a:ext cx="2260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8時間後でも水分量が使用前の1.4倍を維持。</a:t>
            </a:r>
            <a:endParaRPr lang="en-US" sz="1600" dirty="0"/>
          </a:p>
        </p:txBody>
      </p:sp>
      <p:sp>
        <p:nvSpPr>
          <p:cNvPr id="17" name="Shape 11"/>
          <p:cNvSpPr/>
          <p:nvPr/>
        </p:nvSpPr>
        <p:spPr>
          <a:xfrm>
            <a:off x="254000" y="4851400"/>
            <a:ext cx="11684000" cy="812800"/>
          </a:xfrm>
          <a:custGeom>
            <a:avLst/>
            <a:gdLst/>
            <a:ahLst/>
            <a:cxnLst/>
            <a:rect l="l" t="t" r="r" b="b"/>
            <a:pathLst>
              <a:path w="11684000" h="812800">
                <a:moveTo>
                  <a:pt x="101600" y="0"/>
                </a:moveTo>
                <a:lnTo>
                  <a:pt x="11582400" y="0"/>
                </a:lnTo>
                <a:cubicBezTo>
                  <a:pt x="11638475" y="0"/>
                  <a:pt x="11684000" y="45525"/>
                  <a:pt x="11684000" y="101600"/>
                </a:cubicBezTo>
                <a:lnTo>
                  <a:pt x="11684000" y="711200"/>
                </a:lnTo>
                <a:cubicBezTo>
                  <a:pt x="11684000" y="767275"/>
                  <a:pt x="11638475" y="812800"/>
                  <a:pt x="115824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D3B9D7">
              <a:alpha val="25098"/>
            </a:srgbClr>
          </a:solidFill>
          <a:ln/>
        </p:spPr>
      </p:sp>
      <p:sp>
        <p:nvSpPr>
          <p:cNvPr id="18" name="Text 12"/>
          <p:cNvSpPr/>
          <p:nvPr/>
        </p:nvSpPr>
        <p:spPr>
          <a:xfrm>
            <a:off x="457200" y="5054600"/>
            <a:ext cx="11277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連続2週間使用で、乾燥による</a:t>
            </a:r>
            <a:pPr algn="ctr" indent="0" marL="0">
              <a:lnSpc>
                <a:spcPct val="130000"/>
              </a:lnSpc>
              <a:buNone/>
            </a:pPr>
            <a:r>
              <a:rPr lang="en-US" sz="24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ひび割れ発生率が62%低下</a:t>
            </a:r>
            <a:pPr algn="ctr" indent="0" marL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することが実験データで確認されました。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940000">
            <a:off x="367665" y="335915"/>
            <a:ext cx="558800" cy="594995"/>
          </a:xfrm>
          <a:prstGeom prst="donut">
            <a:avLst/>
          </a:prstGeom>
          <a:gradFill rotWithShape="1" flip="none">
            <a:gsLst>
              <a:gs pos="0">
                <a:srgbClr val="402E7F"/>
              </a:gs>
              <a:gs pos="54000">
                <a:srgbClr val="BC7DB7">
                  <a:alpha val="3000"/>
                </a:srgbClr>
              </a:gs>
              <a:gs pos="100000">
                <a:srgbClr val="BC7DB7">
                  <a:alpha val="3000"/>
                </a:srgbClr>
              </a:gs>
            </a:gsLst>
            <a:lin ang="18900000" scaled="1"/>
          </a:gradFill>
          <a:ln/>
        </p:spPr>
      </p:sp>
      <p:sp>
        <p:nvSpPr>
          <p:cNvPr id="3" name="Text 1"/>
          <p:cNvSpPr/>
          <p:nvPr/>
        </p:nvSpPr>
        <p:spPr>
          <a:xfrm rot="5940000">
            <a:off x="367665" y="335915"/>
            <a:ext cx="558800" cy="5949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4" name="Image 0" descr="https://test-kimi-img.moonshot.cn/pub/slides/slides_tmpl/image/25-08-11-17:38:55-d2crkbv0ctitcgma2i60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0" y="-6350"/>
            <a:ext cx="12350750" cy="6960235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254000" y="254000"/>
            <a:ext cx="4673600" cy="6350000"/>
          </a:xfrm>
          <a:custGeom>
            <a:avLst/>
            <a:gdLst/>
            <a:ahLst/>
            <a:cxnLst/>
            <a:rect l="l" t="t" r="r" b="b"/>
            <a:pathLst>
              <a:path w="4673600" h="6350000">
                <a:moveTo>
                  <a:pt x="152406" y="0"/>
                </a:moveTo>
                <a:lnTo>
                  <a:pt x="4673600" y="0"/>
                </a:lnTo>
                <a:lnTo>
                  <a:pt x="4673600" y="6350000"/>
                </a:lnTo>
                <a:lnTo>
                  <a:pt x="152406" y="6350000"/>
                </a:lnTo>
                <a:cubicBezTo>
                  <a:pt x="68235" y="6350000"/>
                  <a:pt x="0" y="6281765"/>
                  <a:pt x="0" y="6197594"/>
                </a:cubicBezTo>
                <a:lnTo>
                  <a:pt x="0" y="152406"/>
                </a:lnTo>
                <a:cubicBezTo>
                  <a:pt x="0" y="68291"/>
                  <a:pt x="68291" y="0"/>
                  <a:pt x="152406" y="0"/>
                </a:cubicBezTo>
                <a:close/>
              </a:path>
            </a:pathLst>
          </a:custGeom>
          <a:solidFill>
            <a:srgbClr val="D3B9D7">
              <a:alpha val="37647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257300" y="1295400"/>
            <a:ext cx="26670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8F5C9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無添加設計で</a:t>
            </a:r>
            <a:endParaRPr lang="en-US" sz="1600" dirty="0"/>
          </a:p>
          <a:p>
            <a:pPr algn="ctr" indent="0" marL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8F5C9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安心して使える</a:t>
            </a:r>
            <a:endParaRPr lang="en-US" sz="1600" dirty="0"/>
          </a:p>
        </p:txBody>
      </p:sp>
      <p:pic>
        <p:nvPicPr>
          <p:cNvPr id="7" name="Image 1" descr="https://kimi-web-img.moonshot.cn/img/cdn.clipkit.co/69383c01bdf396cd7b1355293a61218c534e7636.jpg">    </p:cNvPr>
          <p:cNvPicPr>
            <a:picLocks noChangeAspect="1"/>
          </p:cNvPicPr>
          <p:nvPr/>
        </p:nvPicPr>
        <p:blipFill>
          <a:blip r:embed="rId2"/>
          <a:srcRect l="16680" r="16680" t="0" b="0"/>
          <a:stretch/>
        </p:blipFill>
        <p:spPr>
          <a:xfrm>
            <a:off x="1371600" y="2413000"/>
            <a:ext cx="2438400" cy="2438400"/>
          </a:xfrm>
          <a:prstGeom prst="roundRect">
            <a:avLst>
              <a:gd name="adj" fmla="val 50000"/>
            </a:avLst>
          </a:prstGeom>
        </p:spPr>
      </p:pic>
      <p:sp>
        <p:nvSpPr>
          <p:cNvPr id="8" name="Text 4"/>
          <p:cNvSpPr/>
          <p:nvPr/>
        </p:nvSpPr>
        <p:spPr>
          <a:xfrm>
            <a:off x="558800" y="5054600"/>
            <a:ext cx="4064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香料・アルコール・合成着色料を完全排除。医薬部外品認証取得。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5334000" y="1930400"/>
            <a:ext cx="71120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敏感肌・子供も安心して使える理由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5334000" y="26416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60A39A">
              <a:alpha val="12549"/>
            </a:srgbClr>
          </a:solidFill>
          <a:ln/>
        </p:spPr>
      </p:sp>
      <p:sp>
        <p:nvSpPr>
          <p:cNvPr id="11" name="Shape 7"/>
          <p:cNvSpPr/>
          <p:nvPr/>
        </p:nvSpPr>
        <p:spPr>
          <a:xfrm>
            <a:off x="5429250" y="2768600"/>
            <a:ext cx="317500" cy="254000"/>
          </a:xfrm>
          <a:custGeom>
            <a:avLst/>
            <a:gdLst/>
            <a:ahLst/>
            <a:cxnLst/>
            <a:rect l="l" t="t" r="r" b="b"/>
            <a:pathLst>
              <a:path w="317500" h="254000">
                <a:moveTo>
                  <a:pt x="91579" y="204143"/>
                </a:moveTo>
                <a:cubicBezTo>
                  <a:pt x="90041" y="207764"/>
                  <a:pt x="88900" y="211534"/>
                  <a:pt x="88205" y="215354"/>
                </a:cubicBezTo>
                <a:cubicBezTo>
                  <a:pt x="81012" y="219720"/>
                  <a:pt x="72579" y="222250"/>
                  <a:pt x="63500" y="222250"/>
                </a:cubicBezTo>
                <a:cubicBezTo>
                  <a:pt x="37207" y="222250"/>
                  <a:pt x="15875" y="200918"/>
                  <a:pt x="15875" y="174625"/>
                </a:cubicBezTo>
                <a:lnTo>
                  <a:pt x="15875" y="31750"/>
                </a:lnTo>
                <a:cubicBezTo>
                  <a:pt x="7094" y="31750"/>
                  <a:pt x="0" y="24656"/>
                  <a:pt x="0" y="15875"/>
                </a:cubicBezTo>
                <a:cubicBezTo>
                  <a:pt x="0" y="7094"/>
                  <a:pt x="7094" y="0"/>
                  <a:pt x="15875" y="0"/>
                </a:cubicBezTo>
                <a:lnTo>
                  <a:pt x="111125" y="0"/>
                </a:lnTo>
                <a:cubicBezTo>
                  <a:pt x="119906" y="0"/>
                  <a:pt x="127000" y="7094"/>
                  <a:pt x="127000" y="15875"/>
                </a:cubicBezTo>
                <a:cubicBezTo>
                  <a:pt x="127000" y="24656"/>
                  <a:pt x="119906" y="31750"/>
                  <a:pt x="111125" y="31750"/>
                </a:cubicBezTo>
                <a:lnTo>
                  <a:pt x="111125" y="158552"/>
                </a:lnTo>
                <a:lnTo>
                  <a:pt x="91579" y="204143"/>
                </a:lnTo>
                <a:close/>
                <a:moveTo>
                  <a:pt x="47625" y="31750"/>
                </a:moveTo>
                <a:lnTo>
                  <a:pt x="47625" y="95250"/>
                </a:lnTo>
                <a:lnTo>
                  <a:pt x="79375" y="95250"/>
                </a:lnTo>
                <a:lnTo>
                  <a:pt x="79375" y="31750"/>
                </a:lnTo>
                <a:lnTo>
                  <a:pt x="47625" y="31750"/>
                </a:lnTo>
                <a:close/>
                <a:moveTo>
                  <a:pt x="174625" y="0"/>
                </a:moveTo>
                <a:lnTo>
                  <a:pt x="254000" y="0"/>
                </a:lnTo>
                <a:cubicBezTo>
                  <a:pt x="262781" y="0"/>
                  <a:pt x="269875" y="7094"/>
                  <a:pt x="269875" y="15875"/>
                </a:cubicBezTo>
                <a:cubicBezTo>
                  <a:pt x="269875" y="24656"/>
                  <a:pt x="262781" y="31750"/>
                  <a:pt x="254000" y="31750"/>
                </a:cubicBezTo>
                <a:lnTo>
                  <a:pt x="254000" y="107851"/>
                </a:lnTo>
                <a:lnTo>
                  <a:pt x="299293" y="213519"/>
                </a:lnTo>
                <a:cubicBezTo>
                  <a:pt x="300434" y="216198"/>
                  <a:pt x="301179" y="219025"/>
                  <a:pt x="301476" y="221952"/>
                </a:cubicBezTo>
                <a:lnTo>
                  <a:pt x="301625" y="222250"/>
                </a:lnTo>
                <a:lnTo>
                  <a:pt x="301476" y="222250"/>
                </a:lnTo>
                <a:cubicBezTo>
                  <a:pt x="301575" y="223143"/>
                  <a:pt x="301625" y="224036"/>
                  <a:pt x="301625" y="224929"/>
                </a:cubicBezTo>
                <a:cubicBezTo>
                  <a:pt x="301625" y="240953"/>
                  <a:pt x="288627" y="254000"/>
                  <a:pt x="272554" y="254000"/>
                </a:cubicBezTo>
                <a:lnTo>
                  <a:pt x="140146" y="254000"/>
                </a:lnTo>
                <a:cubicBezTo>
                  <a:pt x="124123" y="254000"/>
                  <a:pt x="111075" y="241002"/>
                  <a:pt x="111075" y="224929"/>
                </a:cubicBezTo>
                <a:cubicBezTo>
                  <a:pt x="111075" y="224036"/>
                  <a:pt x="111125" y="223143"/>
                  <a:pt x="111224" y="222250"/>
                </a:cubicBezTo>
                <a:lnTo>
                  <a:pt x="111075" y="222250"/>
                </a:lnTo>
                <a:lnTo>
                  <a:pt x="111224" y="221952"/>
                </a:lnTo>
                <a:cubicBezTo>
                  <a:pt x="111522" y="219075"/>
                  <a:pt x="112266" y="216198"/>
                  <a:pt x="113407" y="213519"/>
                </a:cubicBezTo>
                <a:lnTo>
                  <a:pt x="158750" y="107851"/>
                </a:lnTo>
                <a:lnTo>
                  <a:pt x="158750" y="31750"/>
                </a:lnTo>
                <a:cubicBezTo>
                  <a:pt x="149969" y="31750"/>
                  <a:pt x="142875" y="24656"/>
                  <a:pt x="142875" y="15875"/>
                </a:cubicBezTo>
                <a:cubicBezTo>
                  <a:pt x="142875" y="7094"/>
                  <a:pt x="149969" y="0"/>
                  <a:pt x="158750" y="0"/>
                </a:cubicBezTo>
                <a:lnTo>
                  <a:pt x="174625" y="0"/>
                </a:lnTo>
                <a:close/>
                <a:moveTo>
                  <a:pt x="224830" y="120352"/>
                </a:moveTo>
                <a:cubicBezTo>
                  <a:pt x="223143" y="116384"/>
                  <a:pt x="222250" y="112167"/>
                  <a:pt x="222250" y="107851"/>
                </a:cubicBezTo>
                <a:lnTo>
                  <a:pt x="222250" y="31750"/>
                </a:lnTo>
                <a:lnTo>
                  <a:pt x="190500" y="31750"/>
                </a:lnTo>
                <a:lnTo>
                  <a:pt x="190500" y="107851"/>
                </a:lnTo>
                <a:cubicBezTo>
                  <a:pt x="190500" y="112167"/>
                  <a:pt x="189607" y="116384"/>
                  <a:pt x="187920" y="120352"/>
                </a:cubicBezTo>
                <a:lnTo>
                  <a:pt x="171450" y="158750"/>
                </a:lnTo>
                <a:lnTo>
                  <a:pt x="241250" y="158750"/>
                </a:lnTo>
                <a:lnTo>
                  <a:pt x="224780" y="120352"/>
                </a:lnTo>
                <a:close/>
              </a:path>
            </a:pathLst>
          </a:custGeom>
          <a:solidFill>
            <a:srgbClr val="60A39A"/>
          </a:solidFill>
          <a:ln/>
        </p:spPr>
      </p:sp>
      <p:sp>
        <p:nvSpPr>
          <p:cNvPr id="12" name="Text 8"/>
          <p:cNvSpPr/>
          <p:nvPr/>
        </p:nvSpPr>
        <p:spPr>
          <a:xfrm>
            <a:off x="6045200" y="2641600"/>
            <a:ext cx="4864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刺激指数を1/3に抑制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6045200" y="2946400"/>
            <a:ext cx="4864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パッチテストでは赤み・しっしんの発現率0%を達成。</a:t>
            </a:r>
            <a:endParaRPr lang="en-US" sz="1600" dirty="0"/>
          </a:p>
        </p:txBody>
      </p:sp>
      <p:sp>
        <p:nvSpPr>
          <p:cNvPr id="14" name="Shape 10"/>
          <p:cNvSpPr/>
          <p:nvPr/>
        </p:nvSpPr>
        <p:spPr>
          <a:xfrm>
            <a:off x="5334000" y="35052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60A39A">
              <a:alpha val="12549"/>
            </a:srgbClr>
          </a:solidFill>
          <a:ln/>
        </p:spPr>
      </p:sp>
      <p:sp>
        <p:nvSpPr>
          <p:cNvPr id="15" name="Shape 11"/>
          <p:cNvSpPr/>
          <p:nvPr/>
        </p:nvSpPr>
        <p:spPr>
          <a:xfrm>
            <a:off x="5461000" y="36322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7000" y="0"/>
                </a:moveTo>
                <a:cubicBezTo>
                  <a:pt x="129282" y="0"/>
                  <a:pt x="131564" y="496"/>
                  <a:pt x="133648" y="1439"/>
                </a:cubicBezTo>
                <a:lnTo>
                  <a:pt x="227112" y="41077"/>
                </a:lnTo>
                <a:cubicBezTo>
                  <a:pt x="238026" y="45690"/>
                  <a:pt x="246162" y="56455"/>
                  <a:pt x="246112" y="69453"/>
                </a:cubicBezTo>
                <a:cubicBezTo>
                  <a:pt x="245864" y="118666"/>
                  <a:pt x="225623" y="208707"/>
                  <a:pt x="140146" y="249634"/>
                </a:cubicBezTo>
                <a:cubicBezTo>
                  <a:pt x="131862" y="253603"/>
                  <a:pt x="122238" y="253603"/>
                  <a:pt x="113953" y="249634"/>
                </a:cubicBezTo>
                <a:cubicBezTo>
                  <a:pt x="28426" y="208707"/>
                  <a:pt x="8235" y="118666"/>
                  <a:pt x="7987" y="69453"/>
                </a:cubicBezTo>
                <a:cubicBezTo>
                  <a:pt x="7937" y="56455"/>
                  <a:pt x="16073" y="45690"/>
                  <a:pt x="26987" y="41077"/>
                </a:cubicBezTo>
                <a:lnTo>
                  <a:pt x="120402" y="1439"/>
                </a:lnTo>
                <a:cubicBezTo>
                  <a:pt x="122486" y="496"/>
                  <a:pt x="124718" y="0"/>
                  <a:pt x="127000" y="0"/>
                </a:cubicBezTo>
                <a:close/>
                <a:moveTo>
                  <a:pt x="127000" y="33139"/>
                </a:moveTo>
                <a:lnTo>
                  <a:pt x="127000" y="220712"/>
                </a:lnTo>
                <a:cubicBezTo>
                  <a:pt x="195461" y="187573"/>
                  <a:pt x="213866" y="114151"/>
                  <a:pt x="214313" y="70197"/>
                </a:cubicBezTo>
                <a:lnTo>
                  <a:pt x="127000" y="33189"/>
                </a:lnTo>
                <a:lnTo>
                  <a:pt x="127000" y="33189"/>
                </a:lnTo>
                <a:close/>
              </a:path>
            </a:pathLst>
          </a:custGeom>
          <a:solidFill>
            <a:srgbClr val="60A39A"/>
          </a:solidFill>
          <a:ln/>
        </p:spPr>
      </p:sp>
      <p:sp>
        <p:nvSpPr>
          <p:cNvPr id="16" name="Text 12"/>
          <p:cNvSpPr/>
          <p:nvPr/>
        </p:nvSpPr>
        <p:spPr>
          <a:xfrm>
            <a:off x="6045200" y="3505200"/>
            <a:ext cx="4953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防腐効果を自然派成分で確保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6045200" y="3810000"/>
            <a:ext cx="4953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製造ロットごとに微生物検査を実施し、安全性を確認。</a:t>
            </a:r>
            <a:endParaRPr lang="en-US" sz="1600" dirty="0"/>
          </a:p>
        </p:txBody>
      </p:sp>
      <p:sp>
        <p:nvSpPr>
          <p:cNvPr id="18" name="Shape 14"/>
          <p:cNvSpPr/>
          <p:nvPr/>
        </p:nvSpPr>
        <p:spPr>
          <a:xfrm>
            <a:off x="5334000" y="43688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60A39A">
              <a:alpha val="12549"/>
            </a:srgbClr>
          </a:solidFill>
          <a:ln/>
        </p:spPr>
      </p:sp>
      <p:sp>
        <p:nvSpPr>
          <p:cNvPr id="19" name="Shape 15"/>
          <p:cNvSpPr/>
          <p:nvPr/>
        </p:nvSpPr>
        <p:spPr>
          <a:xfrm>
            <a:off x="5492750" y="4495800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59531" y="43656"/>
                </a:moveTo>
                <a:cubicBezTo>
                  <a:pt x="59531" y="23943"/>
                  <a:pt x="75536" y="7938"/>
                  <a:pt x="95250" y="7938"/>
                </a:cubicBezTo>
                <a:cubicBezTo>
                  <a:pt x="114964" y="7938"/>
                  <a:pt x="130969" y="23943"/>
                  <a:pt x="130969" y="43656"/>
                </a:cubicBezTo>
                <a:cubicBezTo>
                  <a:pt x="130969" y="63370"/>
                  <a:pt x="114964" y="79375"/>
                  <a:pt x="95250" y="79375"/>
                </a:cubicBezTo>
                <a:cubicBezTo>
                  <a:pt x="75536" y="79375"/>
                  <a:pt x="59531" y="63370"/>
                  <a:pt x="59531" y="43656"/>
                </a:cubicBezTo>
                <a:close/>
                <a:moveTo>
                  <a:pt x="3820" y="71686"/>
                </a:moveTo>
                <a:cubicBezTo>
                  <a:pt x="10269" y="62805"/>
                  <a:pt x="22671" y="60871"/>
                  <a:pt x="31552" y="67320"/>
                </a:cubicBezTo>
                <a:lnTo>
                  <a:pt x="49510" y="80367"/>
                </a:lnTo>
                <a:cubicBezTo>
                  <a:pt x="62805" y="90041"/>
                  <a:pt x="78829" y="95250"/>
                  <a:pt x="95250" y="95250"/>
                </a:cubicBezTo>
                <a:cubicBezTo>
                  <a:pt x="111671" y="95250"/>
                  <a:pt x="127695" y="90041"/>
                  <a:pt x="140990" y="80367"/>
                </a:cubicBezTo>
                <a:lnTo>
                  <a:pt x="158948" y="67270"/>
                </a:lnTo>
                <a:cubicBezTo>
                  <a:pt x="167829" y="60821"/>
                  <a:pt x="180231" y="62805"/>
                  <a:pt x="186680" y="71636"/>
                </a:cubicBezTo>
                <a:cubicBezTo>
                  <a:pt x="193129" y="80466"/>
                  <a:pt x="191145" y="92918"/>
                  <a:pt x="182314" y="99368"/>
                </a:cubicBezTo>
                <a:lnTo>
                  <a:pt x="164356" y="112464"/>
                </a:lnTo>
                <a:cubicBezTo>
                  <a:pt x="157609" y="117376"/>
                  <a:pt x="150416" y="121493"/>
                  <a:pt x="142875" y="124867"/>
                </a:cubicBezTo>
                <a:lnTo>
                  <a:pt x="142875" y="142875"/>
                </a:lnTo>
                <a:lnTo>
                  <a:pt x="47625" y="142875"/>
                </a:lnTo>
                <a:lnTo>
                  <a:pt x="47625" y="124867"/>
                </a:lnTo>
                <a:cubicBezTo>
                  <a:pt x="40084" y="121543"/>
                  <a:pt x="32891" y="117376"/>
                  <a:pt x="26144" y="112464"/>
                </a:cubicBezTo>
                <a:lnTo>
                  <a:pt x="8186" y="99368"/>
                </a:lnTo>
                <a:cubicBezTo>
                  <a:pt x="-695" y="92918"/>
                  <a:pt x="-2629" y="80516"/>
                  <a:pt x="3820" y="71636"/>
                </a:cubicBezTo>
                <a:close/>
                <a:moveTo>
                  <a:pt x="48369" y="163364"/>
                </a:moveTo>
                <a:lnTo>
                  <a:pt x="78432" y="189657"/>
                </a:lnTo>
                <a:lnTo>
                  <a:pt x="65534" y="208111"/>
                </a:lnTo>
                <a:lnTo>
                  <a:pt x="77589" y="220166"/>
                </a:lnTo>
                <a:cubicBezTo>
                  <a:pt x="85328" y="227905"/>
                  <a:pt x="85328" y="240457"/>
                  <a:pt x="77589" y="248245"/>
                </a:cubicBezTo>
                <a:cubicBezTo>
                  <a:pt x="69850" y="256034"/>
                  <a:pt x="57299" y="255984"/>
                  <a:pt x="49510" y="248245"/>
                </a:cubicBezTo>
                <a:lnTo>
                  <a:pt x="25698" y="224433"/>
                </a:lnTo>
                <a:cubicBezTo>
                  <a:pt x="18852" y="217587"/>
                  <a:pt x="17909" y="206871"/>
                  <a:pt x="23416" y="198983"/>
                </a:cubicBezTo>
                <a:lnTo>
                  <a:pt x="48320" y="163364"/>
                </a:lnTo>
                <a:close/>
                <a:moveTo>
                  <a:pt x="112117" y="189657"/>
                </a:moveTo>
                <a:lnTo>
                  <a:pt x="142180" y="163364"/>
                </a:lnTo>
                <a:lnTo>
                  <a:pt x="167084" y="198983"/>
                </a:lnTo>
                <a:cubicBezTo>
                  <a:pt x="172591" y="206871"/>
                  <a:pt x="171648" y="217587"/>
                  <a:pt x="164852" y="224383"/>
                </a:cubicBezTo>
                <a:lnTo>
                  <a:pt x="141039" y="248196"/>
                </a:lnTo>
                <a:cubicBezTo>
                  <a:pt x="133300" y="255935"/>
                  <a:pt x="120749" y="255935"/>
                  <a:pt x="112961" y="248196"/>
                </a:cubicBezTo>
                <a:cubicBezTo>
                  <a:pt x="105172" y="240457"/>
                  <a:pt x="105221" y="227905"/>
                  <a:pt x="112961" y="220117"/>
                </a:cubicBezTo>
                <a:lnTo>
                  <a:pt x="125016" y="208062"/>
                </a:lnTo>
                <a:lnTo>
                  <a:pt x="112117" y="189607"/>
                </a:lnTo>
                <a:close/>
              </a:path>
            </a:pathLst>
          </a:custGeom>
          <a:solidFill>
            <a:srgbClr val="60A39A"/>
          </a:solidFill>
          <a:ln/>
        </p:spPr>
      </p:sp>
      <p:sp>
        <p:nvSpPr>
          <p:cNvPr id="20" name="Text 16"/>
          <p:cNvSpPr/>
          <p:nvPr/>
        </p:nvSpPr>
        <p:spPr>
          <a:xfrm>
            <a:off x="6045200" y="4368800"/>
            <a:ext cx="5410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乳児にも使用可能</a:t>
            </a:r>
            <a:endParaRPr lang="en-US" sz="1600" dirty="0"/>
          </a:p>
        </p:txBody>
      </p:sp>
      <p:sp>
        <p:nvSpPr>
          <p:cNvPr id="21" name="Text 17"/>
          <p:cNvSpPr/>
          <p:nvPr/>
        </p:nvSpPr>
        <p:spPr>
          <a:xfrm>
            <a:off x="6045200" y="4673600"/>
            <a:ext cx="5410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医薬部外品基準適合により、生後6ヶ月以上の乳児にも安心。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940000">
            <a:off x="367665" y="335915"/>
            <a:ext cx="558800" cy="594995"/>
          </a:xfrm>
          <a:prstGeom prst="donut">
            <a:avLst/>
          </a:prstGeom>
          <a:gradFill rotWithShape="1" flip="none">
            <a:gsLst>
              <a:gs pos="0">
                <a:srgbClr val="402E7F"/>
              </a:gs>
              <a:gs pos="54000">
                <a:srgbClr val="BC7DB7">
                  <a:alpha val="3000"/>
                </a:srgbClr>
              </a:gs>
              <a:gs pos="100000">
                <a:srgbClr val="BC7DB7">
                  <a:alpha val="3000"/>
                </a:srgbClr>
              </a:gs>
            </a:gsLst>
            <a:lin ang="18900000" scaled="1"/>
          </a:gradFill>
          <a:ln/>
        </p:spPr>
      </p:sp>
      <p:sp>
        <p:nvSpPr>
          <p:cNvPr id="3" name="Text 1"/>
          <p:cNvSpPr/>
          <p:nvPr/>
        </p:nvSpPr>
        <p:spPr>
          <a:xfrm rot="5940000">
            <a:off x="367665" y="335915"/>
            <a:ext cx="558800" cy="5949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indent="0" marL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4" name="Image 0" descr="https://test-kimi-img.moonshot.cn/pub/slides/slides_tmpl/image/25-08-11-17:38:55-d2crkbv0ctitcgma2i60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0" y="-6350"/>
            <a:ext cx="12350750" cy="69602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54000" y="812800"/>
            <a:ext cx="54356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8F5C9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べたつかない「水のような軽さ」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54000" y="1930400"/>
            <a:ext cx="5943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仕事のリズムを維持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254000" y="2590800"/>
            <a:ext cx="5435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高油分クリームのように指紋が紙に付いたり、スマホ操作が滑りにくくなったりすることはありません。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254000" y="3505200"/>
            <a:ext cx="5435600" cy="1219200"/>
          </a:xfrm>
          <a:custGeom>
            <a:avLst/>
            <a:gdLst/>
            <a:ahLst/>
            <a:cxnLst/>
            <a:rect l="l" t="t" r="r" b="b"/>
            <a:pathLst>
              <a:path w="5435600" h="1219200">
                <a:moveTo>
                  <a:pt x="101596" y="0"/>
                </a:moveTo>
                <a:lnTo>
                  <a:pt x="5334004" y="0"/>
                </a:lnTo>
                <a:cubicBezTo>
                  <a:pt x="5390114" y="0"/>
                  <a:pt x="5435600" y="45486"/>
                  <a:pt x="5435600" y="101596"/>
                </a:cubicBezTo>
                <a:lnTo>
                  <a:pt x="5435600" y="1117604"/>
                </a:lnTo>
                <a:cubicBezTo>
                  <a:pt x="5435600" y="1173714"/>
                  <a:pt x="5390114" y="1219200"/>
                  <a:pt x="5334004" y="1219200"/>
                </a:cubicBezTo>
                <a:lnTo>
                  <a:pt x="101596" y="1219200"/>
                </a:lnTo>
                <a:cubicBezTo>
                  <a:pt x="45486" y="1219200"/>
                  <a:pt x="0" y="1173714"/>
                  <a:pt x="0" y="1117604"/>
                </a:cubicBezTo>
                <a:lnTo>
                  <a:pt x="0" y="101596"/>
                </a:lnTo>
                <a:cubicBezTo>
                  <a:pt x="0" y="45486"/>
                  <a:pt x="45486" y="0"/>
                  <a:pt x="101596" y="0"/>
                </a:cubicBezTo>
                <a:close/>
              </a:path>
            </a:pathLst>
          </a:custGeom>
          <a:solidFill>
            <a:srgbClr val="D3B9D7">
              <a:alpha val="25098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457200" y="3708400"/>
            <a:ext cx="553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マイクロカプセル化技術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4013200"/>
            <a:ext cx="5029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油分をカプセル化し、塗布後10秒で揮発成分が飛び、表面はサラリと仕上がります。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254000" y="4927600"/>
            <a:ext cx="5435600" cy="1117600"/>
          </a:xfrm>
          <a:custGeom>
            <a:avLst/>
            <a:gdLst/>
            <a:ahLst/>
            <a:cxnLst/>
            <a:rect l="l" t="t" r="r" b="b"/>
            <a:pathLst>
              <a:path w="5435600" h="1117600">
                <a:moveTo>
                  <a:pt x="101601" y="0"/>
                </a:moveTo>
                <a:lnTo>
                  <a:pt x="5333999" y="0"/>
                </a:lnTo>
                <a:cubicBezTo>
                  <a:pt x="5390112" y="0"/>
                  <a:pt x="5435600" y="45488"/>
                  <a:pt x="5435600" y="101601"/>
                </a:cubicBezTo>
                <a:lnTo>
                  <a:pt x="5435600" y="1015999"/>
                </a:lnTo>
                <a:cubicBezTo>
                  <a:pt x="5435600" y="1072112"/>
                  <a:pt x="5390112" y="1117600"/>
                  <a:pt x="5333999" y="1117600"/>
                </a:cubicBezTo>
                <a:lnTo>
                  <a:pt x="101601" y="1117600"/>
                </a:lnTo>
                <a:cubicBezTo>
                  <a:pt x="45488" y="1117600"/>
                  <a:pt x="0" y="1072112"/>
                  <a:pt x="0" y="10159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D3B9D7">
              <a:alpha val="25098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457200" y="5130800"/>
            <a:ext cx="553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アンケート結果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457200" y="5435600"/>
            <a:ext cx="5029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20000"/>
              </a:lnSpc>
              <a:buNone/>
            </a:pPr>
            <a:r>
              <a:rPr lang="en-US" sz="2400" dirty="0">
                <a:solidFill>
                  <a:srgbClr val="A95E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92%</a:t>
            </a:r>
            <a:pPr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C35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の方が「仕事の合間に使いたい」と回答。</a:t>
            </a:r>
            <a:endParaRPr lang="en-US" sz="1600" dirty="0"/>
          </a:p>
        </p:txBody>
      </p:sp>
      <p:pic>
        <p:nvPicPr>
          <p:cNvPr id="14" name="Image 1" descr="https://kimi-web-img.moonshot.cn/img/place2-5.oliverinc.co.jp/f130ab777448dfb8d211ed5575f44b58c1a5b713.jpg">    </p:cNvPr>
          <p:cNvPicPr>
            <a:picLocks noChangeAspect="1"/>
          </p:cNvPicPr>
          <p:nvPr/>
        </p:nvPicPr>
        <p:blipFill>
          <a:blip r:embed="rId2"/>
          <a:srcRect l="13592" r="13592" t="0" b="0"/>
          <a:stretch/>
        </p:blipFill>
        <p:spPr>
          <a:xfrm>
            <a:off x="6096000" y="1047750"/>
            <a:ext cx="5842000" cy="4762500"/>
          </a:xfrm>
          <a:prstGeom prst="roundRect">
            <a:avLst>
              <a:gd name="adj" fmla="val 3200"/>
            </a:avLst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1E1C0D"/>
      </a:dk1>
      <a:lt1>
        <a:srgbClr val="FFFFFF"/>
      </a:lt1>
      <a:dk2>
        <a:srgbClr val="DC62FA"/>
      </a:dk2>
      <a:lt2>
        <a:srgbClr val="E8DBCE"/>
      </a:lt2>
      <a:accent1>
        <a:srgbClr val="402E7F"/>
      </a:accent1>
      <a:accent2>
        <a:srgbClr val="BC7DB7"/>
      </a:accent2>
      <a:accent3>
        <a:srgbClr val="AF9DCD"/>
      </a:accent3>
      <a:accent4>
        <a:srgbClr val="FFFFFF"/>
      </a:accent4>
      <a:accent5>
        <a:srgbClr val="1E1C0D"/>
      </a:accent5>
      <a:accent6>
        <a:srgbClr val="00B0F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「尤佳」で癒す手肌の疲れ：新ハンドケアのすべて</dc:title>
  <dc:subject>「尤佳」で癒す手肌の疲れ：新ハンドケアのすべて</dc:subject>
  <dc:creator>Kimi</dc:creator>
  <cp:lastModifiedBy>Kimi</cp:lastModifiedBy>
  <cp:revision>1</cp:revision>
  <dcterms:created xsi:type="dcterms:W3CDTF">2025-09-29T03:07:48Z</dcterms:created>
  <dcterms:modified xsi:type="dcterms:W3CDTF">2025-09-29T03:07:48Z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4" name="AIGC">
    <vt:lpwstr>{"Label":"「尤佳」で癒す手肌の疲れ：新ハンドケアのすべて","ContentProducer":"001191110108MACG2KBH8F10000","ProduceID":"d3cv9425hvlkcunkf9a0","ReservedCode1":"","ContentPropagator":"001191110108MACG2KBH8F20000","PropagateID":"d3cv9425hvlkcunkf9a0","ReservedCode2":""}</vt:lpwstr>
  </property>
</Properties>
</file>