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Relationship Id="rId4" Type="http://schemas.openxmlformats.org/officeDocument/2006/relationships/custom-properties" Target="docProps/custom.xml" 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3004800" cy="7315200"/>
  <p:notesSz cx="7315200" cy="13004800"/>
  <p:embeddedFontLst>
    <p:embeddedFont>
      <p:font typeface="Unna" charset="-122" pitchFamily="34"/>
      <p:regular r:id="rId15"/>
    </p:embeddedFont>
    <p:embeddedFont>
      <p:font typeface="Quattrocento Sans" charset="-122" pitchFamily="34"/>
      <p:regular r:id="rId16"/>
    </p:embeddedFont>
    <p:embeddedFont>
      <p:font typeface="MiSans" charset="-122" pitchFamily="34"/>
      <p:regular r:id="rId17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alphaModFix amt="10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okc/wfgrbs3bttbfc/hero_handcream.png">    </p:cNvPr>
          <p:cNvPicPr>
            <a:picLocks noChangeAspect="1"/>
          </p:cNvPicPr>
          <p:nvPr/>
        </p:nvPicPr>
        <p:blipFill>
          <a:blip r:embed="rId2"/>
          <a:srcRect l="0" r="0" t="21875" b="21875"/>
          <a:stretch/>
        </p:blipFill>
        <p:spPr>
          <a:xfrm>
            <a:off x="0" y="0"/>
            <a:ext cx="13004800" cy="73152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3004800" cy="731520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0"/>
                </a:moveTo>
                <a:lnTo>
                  <a:pt x="13004800" y="0"/>
                </a:lnTo>
                <a:lnTo>
                  <a:pt x="130048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solidFill>
            <a:srgbClr val="A3B18A">
              <a:alpha val="6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2590800" y="1638300"/>
            <a:ext cx="7823200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7200" dirty="0">
                <a:solidFill>
                  <a:srgbClr val="FFFFFF"/>
                </a:solidFill>
                <a:latin typeface="Unna" pitchFamily="34" charset="0"/>
                <a:ea typeface="Unna" pitchFamily="34" charset="-122"/>
                <a:cs typeface="Unna" pitchFamily="34" charset="-120"/>
              </a:rPr>
              <a:t>手肌の疲れを癒す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590800" y="2882900"/>
            <a:ext cx="7823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90000"/>
              </a:lnSpc>
              <a:buNone/>
            </a:pPr>
            <a:r>
              <a:rPr lang="en-US" sz="36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新発売ハンドケア商品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968214" y="3704167"/>
            <a:ext cx="3068373" cy="14054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80000"/>
              </a:lnSpc>
              <a:buNone/>
            </a:pPr>
            <a:r>
              <a:rPr lang="en-US" sz="9600" spc="480" kern="0" dirty="0">
                <a:solidFill>
                  <a:srgbClr val="FFFFFF"/>
                </a:solidFill>
                <a:latin typeface="Unna" pitchFamily="34" charset="0"/>
                <a:ea typeface="Unna" pitchFamily="34" charset="-122"/>
                <a:cs typeface="Unna" pitchFamily="34" charset="-120"/>
              </a:rPr>
              <a:t>尤佳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2590800" y="5321300"/>
            <a:ext cx="7823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深層保湿 × 無添加 × さっぱり质地の新感覚ハンドケア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8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1295400"/>
            <a:ext cx="61214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80000"/>
              </a:lnSpc>
              <a:buNone/>
            </a:pPr>
            <a:r>
              <a:rPr lang="en-US" sz="4800" dirty="0">
                <a:solidFill>
                  <a:srgbClr val="A3B18A"/>
                </a:solidFill>
                <a:latin typeface="Unna" pitchFamily="34" charset="0"/>
                <a:ea typeface="Unna" pitchFamily="34" charset="-122"/>
                <a:cs typeface="Unna" pitchFamily="34" charset="-120"/>
              </a:rPr>
              <a:t>コンテンツ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2514600"/>
            <a:ext cx="9271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90000"/>
              </a:lnSpc>
              <a:buNone/>
            </a:pPr>
            <a:r>
              <a:rPr lang="en-US" sz="3600" dirty="0">
                <a:solidFill>
                  <a:srgbClr val="A3B18A"/>
                </a:solidFill>
                <a:latin typeface="Unna" pitchFamily="34" charset="0"/>
                <a:ea typeface="Unna" pitchFamily="34" charset="-122"/>
                <a:cs typeface="Unna" pitchFamily="34" charset="-120"/>
              </a:rPr>
              <a:t>01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1057936" y="2514600"/>
            <a:ext cx="4775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深層保湿で乾燥を根元から改善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1057936" y="2971800"/>
            <a:ext cx="4775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A3B18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米発酵エキスによる長時間保湿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381000" y="3683000"/>
            <a:ext cx="990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90000"/>
              </a:lnSpc>
              <a:buNone/>
            </a:pPr>
            <a:r>
              <a:rPr lang="en-US" sz="3600" dirty="0">
                <a:solidFill>
                  <a:srgbClr val="A3B18A"/>
                </a:solidFill>
                <a:latin typeface="Unna" pitchFamily="34" charset="0"/>
                <a:ea typeface="Unna" pitchFamily="34" charset="-122"/>
                <a:cs typeface="Unna" pitchFamily="34" charset="-120"/>
              </a:rPr>
              <a:t>02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1112441" y="3683000"/>
            <a:ext cx="4470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無添加配方で敏感肌にも安心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1112441" y="4140200"/>
            <a:ext cx="4470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A3B18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香料・アルコール・着色料フリー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381000" y="4851400"/>
            <a:ext cx="9779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90000"/>
              </a:lnSpc>
              <a:buNone/>
            </a:pPr>
            <a:r>
              <a:rPr lang="en-US" sz="3600" dirty="0">
                <a:solidFill>
                  <a:srgbClr val="A3B18A"/>
                </a:solidFill>
                <a:latin typeface="Unna" pitchFamily="34" charset="0"/>
                <a:ea typeface="Unna" pitchFamily="34" charset="-122"/>
                <a:cs typeface="Unna" pitchFamily="34" charset="-120"/>
              </a:rPr>
              <a:t>03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108736" y="4851400"/>
            <a:ext cx="4889500" cy="81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さっぱり质地で仕事や家事に邪魔なし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108736" y="5715000"/>
            <a:ext cx="5397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A3B18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10秒で吸収、べたつかない使用感</a:t>
            </a:r>
            <a:endParaRPr lang="en-US" sz="1600" dirty="0"/>
          </a:p>
        </p:txBody>
      </p:sp>
      <p:pic>
        <p:nvPicPr>
          <p:cNvPr id="12" name="Image 0" descr="https://kimi-img.moonshot.cn/pub/slides/okc/wfgrbs3bttbfc/moisture_concept.png">    </p:cNvPr>
          <p:cNvPicPr>
            <a:picLocks noChangeAspect="1"/>
          </p:cNvPicPr>
          <p:nvPr/>
        </p:nvPicPr>
        <p:blipFill>
          <a:blip r:embed="rId1"/>
          <a:srcRect l="3295" r="3295" t="0" b="0"/>
          <a:stretch/>
        </p:blipFill>
        <p:spPr>
          <a:xfrm>
            <a:off x="6502400" y="381000"/>
            <a:ext cx="6121400" cy="6553200"/>
          </a:xfrm>
          <a:prstGeom prst="roundRect">
            <a:avLst>
              <a:gd name="adj" fmla="val 3320"/>
            </a:avLst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8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81400" y="2660650"/>
            <a:ext cx="58420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80000"/>
              </a:lnSpc>
              <a:buNone/>
            </a:pPr>
            <a:r>
              <a:rPr lang="en-US" sz="6000" dirty="0">
                <a:solidFill>
                  <a:srgbClr val="A3B18A"/>
                </a:solidFill>
                <a:latin typeface="Unna" pitchFamily="34" charset="0"/>
                <a:ea typeface="Unna" pitchFamily="34" charset="-122"/>
                <a:cs typeface="Unna" pitchFamily="34" charset="-120"/>
              </a:rPr>
              <a:t>尤佳の核心効能</a:t>
            </a:r>
            <a:endParaRPr lang="en-US" sz="1600" dirty="0"/>
          </a:p>
        </p:txBody>
      </p:sp>
      <p:sp>
        <p:nvSpPr>
          <p:cNvPr id="3" name="Shape 1"/>
          <p:cNvSpPr/>
          <p:nvPr/>
        </p:nvSpPr>
        <p:spPr>
          <a:xfrm>
            <a:off x="5486400" y="3829050"/>
            <a:ext cx="2032000" cy="12700"/>
          </a:xfrm>
          <a:custGeom>
            <a:avLst/>
            <a:gdLst/>
            <a:ahLst/>
            <a:cxnLst/>
            <a:rect l="l" t="t" r="r" b="b"/>
            <a:pathLst>
              <a:path w="2032000" h="12700">
                <a:moveTo>
                  <a:pt x="0" y="0"/>
                </a:moveTo>
                <a:lnTo>
                  <a:pt x="2032000" y="0"/>
                </a:lnTo>
                <a:lnTo>
                  <a:pt x="20320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A3B18A"/>
          </a:solidFill>
          <a:ln/>
        </p:spPr>
      </p:sp>
      <p:sp>
        <p:nvSpPr>
          <p:cNvPr id="4" name="Text 2"/>
          <p:cNvSpPr/>
          <p:nvPr/>
        </p:nvSpPr>
        <p:spPr>
          <a:xfrm>
            <a:off x="4795176" y="4248150"/>
            <a:ext cx="34163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3つの力で手肌を守る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8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1346200"/>
            <a:ext cx="1384300" cy="355600"/>
          </a:xfrm>
          <a:custGeom>
            <a:avLst/>
            <a:gdLst/>
            <a:ahLst/>
            <a:cxnLst/>
            <a:rect l="l" t="t" r="r" b="b"/>
            <a:pathLst>
              <a:path w="1384300" h="355600">
                <a:moveTo>
                  <a:pt x="177800" y="0"/>
                </a:moveTo>
                <a:lnTo>
                  <a:pt x="1206500" y="0"/>
                </a:lnTo>
                <a:cubicBezTo>
                  <a:pt x="1304630" y="0"/>
                  <a:pt x="1384300" y="79670"/>
                  <a:pt x="1384300" y="177800"/>
                </a:cubicBezTo>
                <a:lnTo>
                  <a:pt x="1384300" y="177800"/>
                </a:lnTo>
                <a:cubicBezTo>
                  <a:pt x="1384300" y="275930"/>
                  <a:pt x="1304630" y="355600"/>
                  <a:pt x="12065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A3B18A"/>
          </a:solidFill>
          <a:ln/>
        </p:spPr>
      </p:sp>
      <p:sp>
        <p:nvSpPr>
          <p:cNvPr id="3" name="Text 1"/>
          <p:cNvSpPr/>
          <p:nvPr/>
        </p:nvSpPr>
        <p:spPr>
          <a:xfrm>
            <a:off x="381000" y="1346200"/>
            <a:ext cx="1892300" cy="355600"/>
          </a:xfrm>
          <a:prstGeom prst="rect">
            <a:avLst/>
          </a:prstGeom>
          <a:noFill/>
          <a:ln/>
        </p:spPr>
        <p:txBody>
          <a:bodyPr wrap="square" lIns="203200" tIns="50800" rIns="203200" bIns="50800" rtlCol="0" anchor="ctr"/>
          <a:lstStyle/>
          <a:p>
            <a:pPr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核心効能 01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81000" y="1905000"/>
            <a:ext cx="6731000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80000"/>
              </a:lnSpc>
              <a:buNone/>
            </a:pPr>
            <a:r>
              <a:rPr lang="en-US" sz="4800" dirty="0">
                <a:solidFill>
                  <a:srgbClr val="A3B18A"/>
                </a:solidFill>
                <a:latin typeface="Unna" pitchFamily="34" charset="0"/>
                <a:ea typeface="Unna" pitchFamily="34" charset="-122"/>
                <a:cs typeface="Unna" pitchFamily="34" charset="-120"/>
              </a:rPr>
              <a:t>深層保湿で</a:t>
            </a:r>
            <a:endParaRPr lang="en-US" sz="1600" dirty="0"/>
          </a:p>
          <a:p>
            <a:pPr indent="0" marL="0">
              <a:lnSpc>
                <a:spcPct val="80000"/>
              </a:lnSpc>
              <a:buNone/>
            </a:pPr>
            <a:r>
              <a:rPr lang="en-US" sz="4800" dirty="0">
                <a:solidFill>
                  <a:srgbClr val="A3B18A"/>
                </a:solidFill>
                <a:latin typeface="Unna" pitchFamily="34" charset="0"/>
                <a:ea typeface="Unna" pitchFamily="34" charset="-122"/>
                <a:cs typeface="Unna" pitchFamily="34" charset="-120"/>
              </a:rPr>
              <a:t>乾燥を根元から改善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81000" y="3429000"/>
            <a:ext cx="67310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40000"/>
              </a:lnSpc>
              <a:buNone/>
            </a:pPr>
            <a:r>
              <a:rPr lang="en-US" sz="16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日本国内で栽培された</a:t>
            </a:r>
            <a:pPr indent="0" marL="0">
              <a:lnSpc>
                <a:spcPct val="140000"/>
              </a:lnSpc>
              <a:buNone/>
            </a:pPr>
            <a:r>
              <a:rPr lang="en-US" sz="1600" dirty="0">
                <a:solidFill>
                  <a:srgbClr val="A3B18A"/>
                </a:solidFill>
                <a:highlight>
                  <a:srgbClr val="A3B18A">
                    <a:alpha val="12549"/>
                  </a:srgbClr>
                </a:highlight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米発酵エキス </a:t>
            </a:r>
            <a:pPr indent="0" marL="0">
              <a:lnSpc>
                <a:spcPct val="140000"/>
              </a:lnSpc>
              <a:buNone/>
            </a:pPr>
            <a:r>
              <a:rPr lang="en-US" sz="16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を主成分に配合。角質層の奥まで水分を届け、長時間保湿膜を形成します。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381000" y="4292600"/>
            <a:ext cx="67310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40000"/>
              </a:lnSpc>
              <a:buNone/>
            </a:pPr>
            <a:r>
              <a:rPr lang="en-US" sz="16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洗顔後や外出帰宅時に少量を塗布するだけで、手肌のつっぱり感が即座に緩和されます。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381000" y="5359400"/>
            <a:ext cx="1828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80000"/>
              </a:lnSpc>
              <a:buNone/>
            </a:pPr>
            <a:r>
              <a:rPr lang="en-US" sz="4800" dirty="0">
                <a:solidFill>
                  <a:srgbClr val="A3B18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62%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1903809" y="5359400"/>
            <a:ext cx="30480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連続使用2週間で</a:t>
            </a:r>
            <a:endParaRPr lang="en-US" sz="1600" dirty="0"/>
          </a:p>
          <a:p>
            <a:pPr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乾燥によるヒビ割れ発生率が低下</a:t>
            </a:r>
            <a:endParaRPr lang="en-US" sz="1600" dirty="0"/>
          </a:p>
        </p:txBody>
      </p:sp>
      <p:pic>
        <p:nvPicPr>
          <p:cNvPr id="9" name="Image 0" descr="https://kimi-img.moonshot.cn/pub/slides/okc/wfgrbs3bttbfc/rice_ingredient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8549481" y="1549400"/>
            <a:ext cx="3251200" cy="3251200"/>
          </a:xfrm>
          <a:prstGeom prst="roundRect">
            <a:avLst>
              <a:gd name="adj" fmla="val 50000"/>
            </a:avLst>
          </a:prstGeom>
        </p:spPr>
      </p:pic>
      <p:sp>
        <p:nvSpPr>
          <p:cNvPr id="10" name="Text 7"/>
          <p:cNvSpPr/>
          <p:nvPr/>
        </p:nvSpPr>
        <p:spPr>
          <a:xfrm>
            <a:off x="8778081" y="5105400"/>
            <a:ext cx="2794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日本産米発酵エキス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8778081" y="5511800"/>
            <a:ext cx="2794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A3B18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深層保湿成分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8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807472" y="1127125"/>
            <a:ext cx="1384300" cy="355600"/>
          </a:xfrm>
          <a:custGeom>
            <a:avLst/>
            <a:gdLst/>
            <a:ahLst/>
            <a:cxnLst/>
            <a:rect l="l" t="t" r="r" b="b"/>
            <a:pathLst>
              <a:path w="1384300" h="355600">
                <a:moveTo>
                  <a:pt x="177800" y="0"/>
                </a:moveTo>
                <a:lnTo>
                  <a:pt x="1206500" y="0"/>
                </a:lnTo>
                <a:cubicBezTo>
                  <a:pt x="1304630" y="0"/>
                  <a:pt x="1384300" y="79670"/>
                  <a:pt x="1384300" y="177800"/>
                </a:cubicBezTo>
                <a:lnTo>
                  <a:pt x="1384300" y="177800"/>
                </a:lnTo>
                <a:cubicBezTo>
                  <a:pt x="1384300" y="275930"/>
                  <a:pt x="1304630" y="355600"/>
                  <a:pt x="12065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A3B18A"/>
          </a:solidFill>
          <a:ln/>
        </p:spPr>
      </p:sp>
      <p:sp>
        <p:nvSpPr>
          <p:cNvPr id="3" name="Text 1"/>
          <p:cNvSpPr/>
          <p:nvPr/>
        </p:nvSpPr>
        <p:spPr>
          <a:xfrm>
            <a:off x="5553472" y="1127125"/>
            <a:ext cx="1892300" cy="355600"/>
          </a:xfrm>
          <a:prstGeom prst="rect">
            <a:avLst/>
          </a:prstGeom>
          <a:noFill/>
          <a:ln/>
        </p:spPr>
        <p:txBody>
          <a:bodyPr wrap="square" lIns="203200" tIns="50800" rIns="203200" bIns="5080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核心効能 02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127000" y="1685925"/>
            <a:ext cx="12750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80000"/>
              </a:lnSpc>
              <a:buNone/>
            </a:pPr>
            <a:r>
              <a:rPr lang="en-US" sz="4800" dirty="0">
                <a:solidFill>
                  <a:srgbClr val="A3B18A"/>
                </a:solidFill>
                <a:latin typeface="Unna" pitchFamily="34" charset="0"/>
                <a:ea typeface="Unna" pitchFamily="34" charset="-122"/>
                <a:cs typeface="Unna" pitchFamily="34" charset="-120"/>
              </a:rPr>
              <a:t>無添加配方で敏感肌にも安心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1981200" y="2803525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437197" y="491133"/>
                </a:moveTo>
                <a:lnTo>
                  <a:pt x="118467" y="172403"/>
                </a:lnTo>
                <a:cubicBezTo>
                  <a:pt x="91797" y="209788"/>
                  <a:pt x="76200" y="255508"/>
                  <a:pt x="76200" y="304800"/>
                </a:cubicBezTo>
                <a:cubicBezTo>
                  <a:pt x="76200" y="431006"/>
                  <a:pt x="178594" y="533400"/>
                  <a:pt x="304800" y="533400"/>
                </a:cubicBezTo>
                <a:cubicBezTo>
                  <a:pt x="354211" y="533400"/>
                  <a:pt x="399931" y="517803"/>
                  <a:pt x="437197" y="491133"/>
                </a:cubicBezTo>
                <a:close/>
                <a:moveTo>
                  <a:pt x="491133" y="437197"/>
                </a:moveTo>
                <a:cubicBezTo>
                  <a:pt x="517803" y="399812"/>
                  <a:pt x="533400" y="354092"/>
                  <a:pt x="533400" y="304800"/>
                </a:cubicBezTo>
                <a:cubicBezTo>
                  <a:pt x="533400" y="178594"/>
                  <a:pt x="431006" y="76200"/>
                  <a:pt x="304800" y="76200"/>
                </a:cubicBezTo>
                <a:cubicBezTo>
                  <a:pt x="255389" y="76200"/>
                  <a:pt x="209669" y="91797"/>
                  <a:pt x="172403" y="118467"/>
                </a:cubicBezTo>
                <a:lnTo>
                  <a:pt x="491133" y="437197"/>
                </a:lnTo>
                <a:close/>
                <a:moveTo>
                  <a:pt x="0" y="304800"/>
                </a:moveTo>
                <a:cubicBezTo>
                  <a:pt x="0" y="136576"/>
                  <a:pt x="136576" y="0"/>
                  <a:pt x="304800" y="0"/>
                </a:cubicBezTo>
                <a:cubicBezTo>
                  <a:pt x="473024" y="0"/>
                  <a:pt x="609600" y="136576"/>
                  <a:pt x="609600" y="304800"/>
                </a:cubicBezTo>
                <a:cubicBezTo>
                  <a:pt x="609600" y="473024"/>
                  <a:pt x="473024" y="609600"/>
                  <a:pt x="304800" y="609600"/>
                </a:cubicBezTo>
                <a:cubicBezTo>
                  <a:pt x="136576" y="609600"/>
                  <a:pt x="0" y="473024"/>
                  <a:pt x="0" y="304800"/>
                </a:cubicBezTo>
                <a:close/>
              </a:path>
            </a:pathLst>
          </a:custGeom>
          <a:solidFill>
            <a:srgbClr val="A3B18A"/>
          </a:solidFill>
          <a:ln/>
        </p:spPr>
      </p:sp>
      <p:sp>
        <p:nvSpPr>
          <p:cNvPr id="6" name="Text 4"/>
          <p:cNvSpPr/>
          <p:nvPr/>
        </p:nvSpPr>
        <p:spPr>
          <a:xfrm>
            <a:off x="127000" y="3616325"/>
            <a:ext cx="4318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香料フリー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127000" y="4073525"/>
            <a:ext cx="4318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A3B18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人工的な香りを一切使用しない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6159500" y="2803525"/>
            <a:ext cx="685800" cy="609600"/>
          </a:xfrm>
          <a:custGeom>
            <a:avLst/>
            <a:gdLst/>
            <a:ahLst/>
            <a:cxnLst/>
            <a:rect l="l" t="t" r="r" b="b"/>
            <a:pathLst>
              <a:path w="685800" h="609600">
                <a:moveTo>
                  <a:pt x="48816" y="-29647"/>
                </a:moveTo>
                <a:cubicBezTo>
                  <a:pt x="37624" y="-40838"/>
                  <a:pt x="19526" y="-40838"/>
                  <a:pt x="8453" y="-29647"/>
                </a:cubicBezTo>
                <a:cubicBezTo>
                  <a:pt x="-2619" y="-18455"/>
                  <a:pt x="-2738" y="-357"/>
                  <a:pt x="8334" y="10835"/>
                </a:cubicBezTo>
                <a:lnTo>
                  <a:pt x="636984" y="639485"/>
                </a:lnTo>
                <a:cubicBezTo>
                  <a:pt x="648176" y="650677"/>
                  <a:pt x="666274" y="650677"/>
                  <a:pt x="677347" y="639485"/>
                </a:cubicBezTo>
                <a:cubicBezTo>
                  <a:pt x="688419" y="628293"/>
                  <a:pt x="688538" y="610195"/>
                  <a:pt x="677347" y="599123"/>
                </a:cubicBezTo>
                <a:lnTo>
                  <a:pt x="551974" y="473631"/>
                </a:lnTo>
                <a:cubicBezTo>
                  <a:pt x="564475" y="445294"/>
                  <a:pt x="571500" y="413980"/>
                  <a:pt x="571500" y="381000"/>
                </a:cubicBezTo>
                <a:cubicBezTo>
                  <a:pt x="571500" y="272415"/>
                  <a:pt x="416481" y="54650"/>
                  <a:pt x="373142" y="-4167"/>
                </a:cubicBezTo>
                <a:cubicBezTo>
                  <a:pt x="366117" y="-13692"/>
                  <a:pt x="355044" y="-19050"/>
                  <a:pt x="343138" y="-19050"/>
                </a:cubicBezTo>
                <a:lnTo>
                  <a:pt x="342662" y="-19050"/>
                </a:lnTo>
                <a:cubicBezTo>
                  <a:pt x="330756" y="-19050"/>
                  <a:pt x="319683" y="-13692"/>
                  <a:pt x="312658" y="-4167"/>
                </a:cubicBezTo>
                <a:cubicBezTo>
                  <a:pt x="294084" y="21074"/>
                  <a:pt x="254913" y="75486"/>
                  <a:pt x="216337" y="137993"/>
                </a:cubicBezTo>
                <a:lnTo>
                  <a:pt x="48816" y="-29647"/>
                </a:lnTo>
                <a:close/>
                <a:moveTo>
                  <a:pt x="158353" y="241459"/>
                </a:moveTo>
                <a:cubicBezTo>
                  <a:pt x="132636" y="293608"/>
                  <a:pt x="114300" y="343733"/>
                  <a:pt x="114300" y="381000"/>
                </a:cubicBezTo>
                <a:cubicBezTo>
                  <a:pt x="114300" y="507206"/>
                  <a:pt x="216694" y="609600"/>
                  <a:pt x="342900" y="609600"/>
                </a:cubicBezTo>
                <a:cubicBezTo>
                  <a:pt x="394573" y="609600"/>
                  <a:pt x="442198" y="592455"/>
                  <a:pt x="480417" y="563642"/>
                </a:cubicBezTo>
                <a:lnTo>
                  <a:pt x="158353" y="241459"/>
                </a:lnTo>
                <a:close/>
              </a:path>
            </a:pathLst>
          </a:custGeom>
          <a:solidFill>
            <a:srgbClr val="A3B18A"/>
          </a:solidFill>
          <a:ln/>
        </p:spPr>
      </p:sp>
      <p:sp>
        <p:nvSpPr>
          <p:cNvPr id="9" name="Text 7"/>
          <p:cNvSpPr/>
          <p:nvPr/>
        </p:nvSpPr>
        <p:spPr>
          <a:xfrm>
            <a:off x="4343400" y="3616325"/>
            <a:ext cx="4318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アルコールフリー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4343400" y="4073525"/>
            <a:ext cx="4318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A3B18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肌への刺激を抑える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10414000" y="2803525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609600" y="304800"/>
                </a:moveTo>
                <a:cubicBezTo>
                  <a:pt x="609600" y="305872"/>
                  <a:pt x="609600" y="306943"/>
                  <a:pt x="609600" y="308015"/>
                </a:cubicBezTo>
                <a:cubicBezTo>
                  <a:pt x="609124" y="351472"/>
                  <a:pt x="569595" y="381000"/>
                  <a:pt x="526137" y="381000"/>
                </a:cubicBezTo>
                <a:lnTo>
                  <a:pt x="409575" y="381000"/>
                </a:lnTo>
                <a:cubicBezTo>
                  <a:pt x="378023" y="381000"/>
                  <a:pt x="352425" y="406598"/>
                  <a:pt x="352425" y="438150"/>
                </a:cubicBezTo>
                <a:cubicBezTo>
                  <a:pt x="352425" y="442198"/>
                  <a:pt x="352901" y="446127"/>
                  <a:pt x="353616" y="449937"/>
                </a:cubicBezTo>
                <a:cubicBezTo>
                  <a:pt x="356116" y="462082"/>
                  <a:pt x="361355" y="473750"/>
                  <a:pt x="366474" y="485537"/>
                </a:cubicBezTo>
                <a:cubicBezTo>
                  <a:pt x="373737" y="501968"/>
                  <a:pt x="380881" y="518279"/>
                  <a:pt x="380881" y="535543"/>
                </a:cubicBezTo>
                <a:cubicBezTo>
                  <a:pt x="380881" y="573405"/>
                  <a:pt x="355163" y="607814"/>
                  <a:pt x="317302" y="609362"/>
                </a:cubicBezTo>
                <a:cubicBezTo>
                  <a:pt x="313134" y="609481"/>
                  <a:pt x="308967" y="609600"/>
                  <a:pt x="304681" y="609600"/>
                </a:cubicBezTo>
                <a:cubicBezTo>
                  <a:pt x="136327" y="609600"/>
                  <a:pt x="-119" y="473154"/>
                  <a:pt x="-119" y="304800"/>
                </a:cubicBezTo>
                <a:cubicBezTo>
                  <a:pt x="-119" y="136446"/>
                  <a:pt x="136446" y="0"/>
                  <a:pt x="304800" y="0"/>
                </a:cubicBezTo>
                <a:cubicBezTo>
                  <a:pt x="473154" y="0"/>
                  <a:pt x="609600" y="136446"/>
                  <a:pt x="609600" y="304800"/>
                </a:cubicBezTo>
                <a:close/>
                <a:moveTo>
                  <a:pt x="152400" y="342900"/>
                </a:moveTo>
                <a:cubicBezTo>
                  <a:pt x="152400" y="321872"/>
                  <a:pt x="135328" y="304800"/>
                  <a:pt x="114300" y="304800"/>
                </a:cubicBezTo>
                <a:cubicBezTo>
                  <a:pt x="93272" y="304800"/>
                  <a:pt x="76200" y="321872"/>
                  <a:pt x="76200" y="342900"/>
                </a:cubicBezTo>
                <a:cubicBezTo>
                  <a:pt x="76200" y="363928"/>
                  <a:pt x="93272" y="381000"/>
                  <a:pt x="114300" y="381000"/>
                </a:cubicBezTo>
                <a:cubicBezTo>
                  <a:pt x="135328" y="381000"/>
                  <a:pt x="152400" y="363928"/>
                  <a:pt x="152400" y="342900"/>
                </a:cubicBezTo>
                <a:close/>
                <a:moveTo>
                  <a:pt x="152400" y="228600"/>
                </a:moveTo>
                <a:cubicBezTo>
                  <a:pt x="173428" y="228600"/>
                  <a:pt x="190500" y="211528"/>
                  <a:pt x="190500" y="190500"/>
                </a:cubicBezTo>
                <a:cubicBezTo>
                  <a:pt x="190500" y="169472"/>
                  <a:pt x="173428" y="152400"/>
                  <a:pt x="152400" y="152400"/>
                </a:cubicBezTo>
                <a:cubicBezTo>
                  <a:pt x="131372" y="152400"/>
                  <a:pt x="114300" y="169472"/>
                  <a:pt x="114300" y="190500"/>
                </a:cubicBezTo>
                <a:cubicBezTo>
                  <a:pt x="114300" y="211528"/>
                  <a:pt x="131372" y="228600"/>
                  <a:pt x="152400" y="228600"/>
                </a:cubicBezTo>
                <a:close/>
                <a:moveTo>
                  <a:pt x="342900" y="114300"/>
                </a:moveTo>
                <a:cubicBezTo>
                  <a:pt x="342900" y="93272"/>
                  <a:pt x="325828" y="76200"/>
                  <a:pt x="304800" y="76200"/>
                </a:cubicBezTo>
                <a:cubicBezTo>
                  <a:pt x="283772" y="76200"/>
                  <a:pt x="266700" y="93272"/>
                  <a:pt x="266700" y="114300"/>
                </a:cubicBezTo>
                <a:cubicBezTo>
                  <a:pt x="266700" y="135328"/>
                  <a:pt x="283772" y="152400"/>
                  <a:pt x="304800" y="152400"/>
                </a:cubicBezTo>
                <a:cubicBezTo>
                  <a:pt x="325828" y="152400"/>
                  <a:pt x="342900" y="135328"/>
                  <a:pt x="342900" y="114300"/>
                </a:cubicBezTo>
                <a:close/>
                <a:moveTo>
                  <a:pt x="457200" y="228600"/>
                </a:moveTo>
                <a:cubicBezTo>
                  <a:pt x="478228" y="228600"/>
                  <a:pt x="495300" y="211528"/>
                  <a:pt x="495300" y="190500"/>
                </a:cubicBezTo>
                <a:cubicBezTo>
                  <a:pt x="495300" y="169472"/>
                  <a:pt x="478228" y="152400"/>
                  <a:pt x="457200" y="152400"/>
                </a:cubicBezTo>
                <a:cubicBezTo>
                  <a:pt x="436172" y="152400"/>
                  <a:pt x="419100" y="169472"/>
                  <a:pt x="419100" y="190500"/>
                </a:cubicBezTo>
                <a:cubicBezTo>
                  <a:pt x="419100" y="211528"/>
                  <a:pt x="436172" y="228600"/>
                  <a:pt x="457200" y="228600"/>
                </a:cubicBezTo>
                <a:close/>
              </a:path>
            </a:pathLst>
          </a:custGeom>
          <a:solidFill>
            <a:srgbClr val="A3B18A"/>
          </a:solidFill>
          <a:ln/>
        </p:spPr>
      </p:sp>
      <p:sp>
        <p:nvSpPr>
          <p:cNvPr id="12" name="Text 10"/>
          <p:cNvSpPr/>
          <p:nvPr/>
        </p:nvSpPr>
        <p:spPr>
          <a:xfrm>
            <a:off x="8559800" y="3616325"/>
            <a:ext cx="4318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合成着色料フリー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8559800" y="4073525"/>
            <a:ext cx="4318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A3B18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天然由来成分のみで仕上げる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381000" y="4835525"/>
            <a:ext cx="12242800" cy="1358900"/>
          </a:xfrm>
          <a:custGeom>
            <a:avLst/>
            <a:gdLst/>
            <a:ahLst/>
            <a:cxnLst/>
            <a:rect l="l" t="t" r="r" b="b"/>
            <a:pathLst>
              <a:path w="12242800" h="1358900">
                <a:moveTo>
                  <a:pt x="203196" y="0"/>
                </a:moveTo>
                <a:lnTo>
                  <a:pt x="12039604" y="0"/>
                </a:lnTo>
                <a:cubicBezTo>
                  <a:pt x="12151826" y="0"/>
                  <a:pt x="12242800" y="90974"/>
                  <a:pt x="12242800" y="203196"/>
                </a:cubicBezTo>
                <a:lnTo>
                  <a:pt x="12242800" y="1155704"/>
                </a:lnTo>
                <a:cubicBezTo>
                  <a:pt x="12242800" y="1267926"/>
                  <a:pt x="12151826" y="1358900"/>
                  <a:pt x="12039604" y="1358900"/>
                </a:cubicBezTo>
                <a:lnTo>
                  <a:pt x="203196" y="1358900"/>
                </a:lnTo>
                <a:cubicBezTo>
                  <a:pt x="90974" y="1358900"/>
                  <a:pt x="0" y="1267926"/>
                  <a:pt x="0" y="1155704"/>
                </a:cubicBezTo>
                <a:lnTo>
                  <a:pt x="0" y="203196"/>
                </a:lnTo>
                <a:cubicBezTo>
                  <a:pt x="0" y="91049"/>
                  <a:pt x="91049" y="0"/>
                  <a:pt x="203196" y="0"/>
                </a:cubicBezTo>
                <a:close/>
              </a:path>
            </a:pathLst>
          </a:custGeom>
          <a:solidFill>
            <a:srgbClr val="FFFFFF">
              <a:alpha val="50196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685800" y="5140325"/>
            <a:ext cx="116332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40000"/>
              </a:lnSpc>
              <a:buNone/>
            </a:pPr>
            <a:r>
              <a:rPr lang="en-US" sz="18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手荒れがひどい時や、季節の変わり目に敏感になる肌でも、刺激を与えることなく潤いを補給できます。</a:t>
            </a:r>
            <a:pPr algn="ctr" indent="0" marL="0">
              <a:lnSpc>
                <a:spcPct val="140000"/>
              </a:lnSpc>
              <a:buNone/>
            </a:pPr>
            <a:r>
              <a:rPr lang="en-US" sz="1800" dirty="0">
                <a:solidFill>
                  <a:srgbClr val="A3B18A"/>
                </a:solidFill>
                <a:highlight>
                  <a:srgbClr val="A3B18A">
                    <a:alpha val="12549"/>
                  </a:srgbClr>
                </a:highlight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医薬部外品認証 </a:t>
            </a:r>
            <a:pPr algn="ctr" indent="0" marL="0">
              <a:lnSpc>
                <a:spcPct val="140000"/>
              </a:lnSpc>
              <a:buNone/>
            </a:pPr>
            <a:r>
              <a:rPr lang="en-US" sz="18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を取得しており、小さなお子さんの手肌に塗っても安心です。 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8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800100"/>
            <a:ext cx="1384300" cy="355600"/>
          </a:xfrm>
          <a:custGeom>
            <a:avLst/>
            <a:gdLst/>
            <a:ahLst/>
            <a:cxnLst/>
            <a:rect l="l" t="t" r="r" b="b"/>
            <a:pathLst>
              <a:path w="1384300" h="355600">
                <a:moveTo>
                  <a:pt x="177800" y="0"/>
                </a:moveTo>
                <a:lnTo>
                  <a:pt x="1206500" y="0"/>
                </a:lnTo>
                <a:cubicBezTo>
                  <a:pt x="1304630" y="0"/>
                  <a:pt x="1384300" y="79670"/>
                  <a:pt x="1384300" y="177800"/>
                </a:cubicBezTo>
                <a:lnTo>
                  <a:pt x="1384300" y="177800"/>
                </a:lnTo>
                <a:cubicBezTo>
                  <a:pt x="1384300" y="275930"/>
                  <a:pt x="1304630" y="355600"/>
                  <a:pt x="12065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A3B18A"/>
          </a:solidFill>
          <a:ln/>
        </p:spPr>
      </p:sp>
      <p:sp>
        <p:nvSpPr>
          <p:cNvPr id="3" name="Text 1"/>
          <p:cNvSpPr/>
          <p:nvPr/>
        </p:nvSpPr>
        <p:spPr>
          <a:xfrm>
            <a:off x="381000" y="800100"/>
            <a:ext cx="1892300" cy="355600"/>
          </a:xfrm>
          <a:prstGeom prst="rect">
            <a:avLst/>
          </a:prstGeom>
          <a:noFill/>
          <a:ln/>
        </p:spPr>
        <p:txBody>
          <a:bodyPr wrap="square" lIns="203200" tIns="50800" rIns="203200" bIns="50800" rtlCol="0" anchor="ctr"/>
          <a:lstStyle/>
          <a:p>
            <a:pPr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核心効能 03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81000" y="1358900"/>
            <a:ext cx="5613400" cy="1828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80000"/>
              </a:lnSpc>
              <a:buNone/>
            </a:pPr>
            <a:r>
              <a:rPr lang="en-US" sz="4800" dirty="0">
                <a:solidFill>
                  <a:srgbClr val="A3B18A"/>
                </a:solidFill>
                <a:latin typeface="Unna" pitchFamily="34" charset="0"/>
                <a:ea typeface="Unna" pitchFamily="34" charset="-122"/>
                <a:cs typeface="Unna" pitchFamily="34" charset="-120"/>
              </a:rPr>
              <a:t>さっぱり质地で</a:t>
            </a:r>
            <a:endParaRPr lang="en-US" sz="1600" dirty="0"/>
          </a:p>
          <a:p>
            <a:pPr indent="0" marL="0">
              <a:lnSpc>
                <a:spcPct val="80000"/>
              </a:lnSpc>
              <a:buNone/>
            </a:pPr>
            <a:r>
              <a:rPr lang="en-US" sz="4800" dirty="0">
                <a:solidFill>
                  <a:srgbClr val="A3B18A"/>
                </a:solidFill>
                <a:latin typeface="Unna" pitchFamily="34" charset="0"/>
                <a:ea typeface="Unna" pitchFamily="34" charset="-122"/>
                <a:cs typeface="Unna" pitchFamily="34" charset="-120"/>
              </a:rPr>
              <a:t>仕事や家事に邪魔なし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81000" y="3492500"/>
            <a:ext cx="5613400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40000"/>
              </a:lnSpc>
              <a:buNone/>
            </a:pPr>
            <a:r>
              <a:rPr lang="en-US" sz="16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従来のハンドクリームにありがちな</a:t>
            </a:r>
            <a:pPr indent="0" marL="0">
              <a:lnSpc>
                <a:spcPct val="140000"/>
              </a:lnSpc>
              <a:buNone/>
            </a:pPr>
            <a:r>
              <a:rPr lang="en-US" sz="1600" dirty="0">
                <a:solidFill>
                  <a:srgbClr val="A3B18A"/>
                </a:solidFill>
                <a:highlight>
                  <a:srgbClr val="A3B18A">
                    <a:alpha val="12549"/>
                  </a:srgbClr>
                </a:highlight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べたつきを徹底的に解消 </a:t>
            </a:r>
            <a:pPr indent="0" marL="0">
              <a:lnSpc>
                <a:spcPct val="140000"/>
              </a:lnSpc>
              <a:buNone/>
            </a:pPr>
            <a:r>
              <a:rPr lang="en-US" sz="16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。水に近い軽い质地で、塗布後10秒程度で完全に吸収されます。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381000" y="4686300"/>
            <a:ext cx="56134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lnSpc>
                <a:spcPct val="140000"/>
              </a:lnSpc>
              <a:buNone/>
            </a:pPr>
            <a:r>
              <a:rPr lang="en-US" sz="16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事務作業で紙に触れたり、スマホを操作したりしても、べたつきが残らず、仕事のリズムを乱すことがありません。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127000" y="5753100"/>
            <a:ext cx="1524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90000"/>
              </a:lnSpc>
              <a:buNone/>
            </a:pPr>
            <a:r>
              <a:rPr lang="en-US" sz="3600" dirty="0">
                <a:solidFill>
                  <a:srgbClr val="A3B18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10秒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127000" y="6261100"/>
            <a:ext cx="1524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A3B18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完全吸収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554559" y="5753100"/>
            <a:ext cx="1219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90000"/>
              </a:lnSpc>
              <a:buNone/>
            </a:pPr>
            <a:r>
              <a:rPr lang="en-US" sz="3600" dirty="0">
                <a:solidFill>
                  <a:srgbClr val="A3B18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0%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554559" y="6261100"/>
            <a:ext cx="1219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A3B18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べたつき</a:t>
            </a:r>
            <a:endParaRPr lang="en-US" sz="1600" dirty="0"/>
          </a:p>
        </p:txBody>
      </p:sp>
      <p:pic>
        <p:nvPicPr>
          <p:cNvPr id="11" name="Image 0" descr="https://kimi-img.moonshot.cn/pub/slides/okc/wfgrbs3bttbfc/usage_scene.png">    </p:cNvPr>
          <p:cNvPicPr>
            <a:picLocks noChangeAspect="1"/>
          </p:cNvPicPr>
          <p:nvPr/>
        </p:nvPicPr>
        <p:blipFill>
          <a:blip r:embed="rId1"/>
          <a:srcRect l="3295" r="3295" t="0" b="0"/>
          <a:stretch/>
        </p:blipFill>
        <p:spPr>
          <a:xfrm>
            <a:off x="6502400" y="381000"/>
            <a:ext cx="6121400" cy="6553200"/>
          </a:xfrm>
          <a:prstGeom prst="roundRect">
            <a:avLst>
              <a:gd name="adj" fmla="val 3320"/>
            </a:avLst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8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7000" y="1428750"/>
            <a:ext cx="12750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80000"/>
              </a:lnSpc>
              <a:buNone/>
            </a:pPr>
            <a:r>
              <a:rPr lang="en-US" sz="4800" dirty="0">
                <a:solidFill>
                  <a:srgbClr val="A3B18A"/>
                </a:solidFill>
                <a:latin typeface="Unna" pitchFamily="34" charset="0"/>
                <a:ea typeface="Unna" pitchFamily="34" charset="-122"/>
                <a:cs typeface="Unna" pitchFamily="34" charset="-120"/>
              </a:rPr>
              <a:t>1日の様々なシーンで</a:t>
            </a:r>
            <a:endParaRPr lang="en-US" sz="1600" dirty="0"/>
          </a:p>
        </p:txBody>
      </p:sp>
      <p:sp>
        <p:nvSpPr>
          <p:cNvPr id="3" name="Shape 1"/>
          <p:cNvSpPr/>
          <p:nvPr/>
        </p:nvSpPr>
        <p:spPr>
          <a:xfrm>
            <a:off x="1289050" y="285115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A3B18A"/>
          </a:solidFill>
          <a:ln/>
        </p:spPr>
      </p:sp>
      <p:sp>
        <p:nvSpPr>
          <p:cNvPr id="4" name="Shape 2"/>
          <p:cNvSpPr/>
          <p:nvPr/>
        </p:nvSpPr>
        <p:spPr>
          <a:xfrm>
            <a:off x="1585913" y="316865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132606" y="-7516"/>
                </a:moveTo>
                <a:cubicBezTo>
                  <a:pt x="138113" y="-9823"/>
                  <a:pt x="144363" y="-9153"/>
                  <a:pt x="149349" y="-5879"/>
                </a:cubicBezTo>
                <a:lnTo>
                  <a:pt x="214685" y="37430"/>
                </a:lnTo>
                <a:lnTo>
                  <a:pt x="280020" y="-5879"/>
                </a:lnTo>
                <a:cubicBezTo>
                  <a:pt x="285006" y="-9153"/>
                  <a:pt x="291257" y="-9748"/>
                  <a:pt x="296763" y="-7516"/>
                </a:cubicBezTo>
                <a:cubicBezTo>
                  <a:pt x="302270" y="-5283"/>
                  <a:pt x="306139" y="-372"/>
                  <a:pt x="307330" y="5432"/>
                </a:cubicBezTo>
                <a:lnTo>
                  <a:pt x="322883" y="82228"/>
                </a:lnTo>
                <a:lnTo>
                  <a:pt x="399678" y="97780"/>
                </a:lnTo>
                <a:cubicBezTo>
                  <a:pt x="405482" y="98971"/>
                  <a:pt x="410394" y="102989"/>
                  <a:pt x="412626" y="108421"/>
                </a:cubicBezTo>
                <a:cubicBezTo>
                  <a:pt x="414858" y="113854"/>
                  <a:pt x="414263" y="120179"/>
                  <a:pt x="410989" y="125164"/>
                </a:cubicBezTo>
                <a:lnTo>
                  <a:pt x="367680" y="190500"/>
                </a:lnTo>
                <a:lnTo>
                  <a:pt x="410989" y="255836"/>
                </a:lnTo>
                <a:cubicBezTo>
                  <a:pt x="414263" y="260821"/>
                  <a:pt x="414858" y="267072"/>
                  <a:pt x="412626" y="272579"/>
                </a:cubicBezTo>
                <a:cubicBezTo>
                  <a:pt x="410394" y="278085"/>
                  <a:pt x="405482" y="282104"/>
                  <a:pt x="399678" y="283220"/>
                </a:cubicBezTo>
                <a:lnTo>
                  <a:pt x="322808" y="298698"/>
                </a:lnTo>
                <a:lnTo>
                  <a:pt x="307330" y="375568"/>
                </a:lnTo>
                <a:cubicBezTo>
                  <a:pt x="306139" y="381372"/>
                  <a:pt x="302121" y="386283"/>
                  <a:pt x="296689" y="388516"/>
                </a:cubicBezTo>
                <a:cubicBezTo>
                  <a:pt x="291257" y="390748"/>
                  <a:pt x="284931" y="390153"/>
                  <a:pt x="279946" y="386879"/>
                </a:cubicBezTo>
                <a:lnTo>
                  <a:pt x="214610" y="343570"/>
                </a:lnTo>
                <a:lnTo>
                  <a:pt x="149275" y="386879"/>
                </a:lnTo>
                <a:cubicBezTo>
                  <a:pt x="144289" y="390153"/>
                  <a:pt x="138038" y="390748"/>
                  <a:pt x="132531" y="388516"/>
                </a:cubicBezTo>
                <a:cubicBezTo>
                  <a:pt x="127025" y="386283"/>
                  <a:pt x="123006" y="381372"/>
                  <a:pt x="121890" y="375568"/>
                </a:cubicBezTo>
                <a:lnTo>
                  <a:pt x="106412" y="298698"/>
                </a:lnTo>
                <a:lnTo>
                  <a:pt x="29542" y="283146"/>
                </a:lnTo>
                <a:cubicBezTo>
                  <a:pt x="23738" y="281955"/>
                  <a:pt x="18827" y="277937"/>
                  <a:pt x="16594" y="272504"/>
                </a:cubicBezTo>
                <a:cubicBezTo>
                  <a:pt x="14362" y="267072"/>
                  <a:pt x="14957" y="260747"/>
                  <a:pt x="18231" y="255761"/>
                </a:cubicBezTo>
                <a:lnTo>
                  <a:pt x="61540" y="190500"/>
                </a:lnTo>
                <a:lnTo>
                  <a:pt x="18231" y="125164"/>
                </a:lnTo>
                <a:cubicBezTo>
                  <a:pt x="14957" y="120179"/>
                  <a:pt x="14362" y="113928"/>
                  <a:pt x="16594" y="108421"/>
                </a:cubicBezTo>
                <a:cubicBezTo>
                  <a:pt x="18827" y="102915"/>
                  <a:pt x="23738" y="98896"/>
                  <a:pt x="29542" y="97780"/>
                </a:cubicBezTo>
                <a:lnTo>
                  <a:pt x="106412" y="82302"/>
                </a:lnTo>
                <a:lnTo>
                  <a:pt x="121965" y="5432"/>
                </a:lnTo>
                <a:cubicBezTo>
                  <a:pt x="123155" y="-372"/>
                  <a:pt x="127174" y="-5283"/>
                  <a:pt x="132606" y="-7516"/>
                </a:cubicBezTo>
                <a:close/>
                <a:moveTo>
                  <a:pt x="154484" y="190500"/>
                </a:moveTo>
                <a:cubicBezTo>
                  <a:pt x="154484" y="169125"/>
                  <a:pt x="165887" y="149374"/>
                  <a:pt x="184398" y="138687"/>
                </a:cubicBezTo>
                <a:cubicBezTo>
                  <a:pt x="202909" y="127999"/>
                  <a:pt x="225716" y="127999"/>
                  <a:pt x="244227" y="138687"/>
                </a:cubicBezTo>
                <a:cubicBezTo>
                  <a:pt x="262738" y="149374"/>
                  <a:pt x="274141" y="169125"/>
                  <a:pt x="274141" y="190500"/>
                </a:cubicBezTo>
                <a:cubicBezTo>
                  <a:pt x="274141" y="223520"/>
                  <a:pt x="247333" y="250329"/>
                  <a:pt x="214313" y="250329"/>
                </a:cubicBezTo>
                <a:cubicBezTo>
                  <a:pt x="181292" y="250329"/>
                  <a:pt x="154484" y="223520"/>
                  <a:pt x="154484" y="190500"/>
                </a:cubicBezTo>
                <a:close/>
                <a:moveTo>
                  <a:pt x="309860" y="190500"/>
                </a:moveTo>
                <a:cubicBezTo>
                  <a:pt x="309860" y="137766"/>
                  <a:pt x="267047" y="94952"/>
                  <a:pt x="214313" y="94952"/>
                </a:cubicBezTo>
                <a:cubicBezTo>
                  <a:pt x="161578" y="94952"/>
                  <a:pt x="118765" y="137766"/>
                  <a:pt x="118765" y="190500"/>
                </a:cubicBezTo>
                <a:cubicBezTo>
                  <a:pt x="118765" y="224636"/>
                  <a:pt x="136976" y="256179"/>
                  <a:pt x="166539" y="273247"/>
                </a:cubicBezTo>
                <a:cubicBezTo>
                  <a:pt x="196101" y="290315"/>
                  <a:pt x="232524" y="290315"/>
                  <a:pt x="262086" y="273247"/>
                </a:cubicBezTo>
                <a:cubicBezTo>
                  <a:pt x="291649" y="256179"/>
                  <a:pt x="309860" y="224636"/>
                  <a:pt x="309860" y="1905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5" name="Text 3"/>
          <p:cNvSpPr/>
          <p:nvPr/>
        </p:nvSpPr>
        <p:spPr>
          <a:xfrm>
            <a:off x="330200" y="4070350"/>
            <a:ext cx="2933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朝の手入れ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584200" y="4527550"/>
            <a:ext cx="2425700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40000"/>
              </a:lnSpc>
              <a:buNone/>
            </a:pPr>
            <a:r>
              <a:rPr lang="en-US" sz="1400" dirty="0">
                <a:solidFill>
                  <a:srgbClr val="A3B18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洗顔後に手と指先に薄く塗布し、1日の保湿の基礎を作ります。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4425950" y="285115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A3B18A"/>
          </a:solidFill>
          <a:ln/>
        </p:spPr>
      </p:sp>
      <p:sp>
        <p:nvSpPr>
          <p:cNvPr id="8" name="Shape 6"/>
          <p:cNvSpPr/>
          <p:nvPr/>
        </p:nvSpPr>
        <p:spPr>
          <a:xfrm>
            <a:off x="4746625" y="31686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48828" y="35719"/>
                </a:moveTo>
                <a:lnTo>
                  <a:pt x="232172" y="35719"/>
                </a:lnTo>
                <a:cubicBezTo>
                  <a:pt x="235446" y="35719"/>
                  <a:pt x="238125" y="38398"/>
                  <a:pt x="238125" y="41672"/>
                </a:cubicBezTo>
                <a:lnTo>
                  <a:pt x="238125" y="71438"/>
                </a:lnTo>
                <a:lnTo>
                  <a:pt x="142875" y="71438"/>
                </a:lnTo>
                <a:lnTo>
                  <a:pt x="142875" y="41672"/>
                </a:lnTo>
                <a:cubicBezTo>
                  <a:pt x="142875" y="38398"/>
                  <a:pt x="145554" y="35719"/>
                  <a:pt x="148828" y="35719"/>
                </a:cubicBezTo>
                <a:close/>
                <a:moveTo>
                  <a:pt x="107156" y="41672"/>
                </a:moveTo>
                <a:lnTo>
                  <a:pt x="107156" y="71438"/>
                </a:lnTo>
                <a:lnTo>
                  <a:pt x="47625" y="71438"/>
                </a:lnTo>
                <a:cubicBezTo>
                  <a:pt x="21357" y="71438"/>
                  <a:pt x="0" y="92794"/>
                  <a:pt x="0" y="119063"/>
                </a:cubicBezTo>
                <a:lnTo>
                  <a:pt x="0" y="190500"/>
                </a:lnTo>
                <a:lnTo>
                  <a:pt x="381000" y="190500"/>
                </a:lnTo>
                <a:lnTo>
                  <a:pt x="381000" y="119063"/>
                </a:lnTo>
                <a:cubicBezTo>
                  <a:pt x="381000" y="92794"/>
                  <a:pt x="359643" y="71438"/>
                  <a:pt x="333375" y="71438"/>
                </a:cubicBezTo>
                <a:lnTo>
                  <a:pt x="273844" y="71438"/>
                </a:lnTo>
                <a:lnTo>
                  <a:pt x="273844" y="41672"/>
                </a:lnTo>
                <a:cubicBezTo>
                  <a:pt x="273844" y="18678"/>
                  <a:pt x="255166" y="0"/>
                  <a:pt x="232172" y="0"/>
                </a:cubicBezTo>
                <a:lnTo>
                  <a:pt x="148828" y="0"/>
                </a:lnTo>
                <a:cubicBezTo>
                  <a:pt x="125834" y="0"/>
                  <a:pt x="107156" y="18678"/>
                  <a:pt x="107156" y="41672"/>
                </a:cubicBezTo>
                <a:close/>
                <a:moveTo>
                  <a:pt x="381000" y="226219"/>
                </a:moveTo>
                <a:lnTo>
                  <a:pt x="238125" y="226219"/>
                </a:lnTo>
                <a:lnTo>
                  <a:pt x="238125" y="238125"/>
                </a:lnTo>
                <a:cubicBezTo>
                  <a:pt x="238125" y="251296"/>
                  <a:pt x="227484" y="261938"/>
                  <a:pt x="214313" y="261938"/>
                </a:cubicBezTo>
                <a:lnTo>
                  <a:pt x="166688" y="261938"/>
                </a:lnTo>
                <a:cubicBezTo>
                  <a:pt x="153516" y="261938"/>
                  <a:pt x="142875" y="251296"/>
                  <a:pt x="142875" y="238125"/>
                </a:cubicBezTo>
                <a:lnTo>
                  <a:pt x="142875" y="226219"/>
                </a:lnTo>
                <a:lnTo>
                  <a:pt x="0" y="226219"/>
                </a:lnTo>
                <a:lnTo>
                  <a:pt x="0" y="309563"/>
                </a:lnTo>
                <a:cubicBezTo>
                  <a:pt x="0" y="335831"/>
                  <a:pt x="21357" y="357188"/>
                  <a:pt x="47625" y="357188"/>
                </a:cubicBezTo>
                <a:lnTo>
                  <a:pt x="333375" y="357188"/>
                </a:lnTo>
                <a:cubicBezTo>
                  <a:pt x="359643" y="357188"/>
                  <a:pt x="381000" y="335831"/>
                  <a:pt x="381000" y="309563"/>
                </a:cubicBezTo>
                <a:lnTo>
                  <a:pt x="381000" y="226219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9" name="Text 7"/>
          <p:cNvSpPr/>
          <p:nvPr/>
        </p:nvSpPr>
        <p:spPr>
          <a:xfrm>
            <a:off x="3467100" y="4070350"/>
            <a:ext cx="2933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仕事中の補給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3721100" y="4527550"/>
            <a:ext cx="2425700" cy="1155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40000"/>
              </a:lnSpc>
              <a:buNone/>
            </a:pPr>
            <a:r>
              <a:rPr lang="en-US" sz="1400" dirty="0">
                <a:solidFill>
                  <a:srgbClr val="A3B18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会議の合間や昼休みに、乾燥した手肌に少量を重ね塗りすると、疲れた手肌が蘇ります。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7562850" y="285115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A3B18A"/>
          </a:solidFill>
          <a:ln/>
        </p:spPr>
      </p:sp>
      <p:sp>
        <p:nvSpPr>
          <p:cNvPr id="12" name="Shape 10"/>
          <p:cNvSpPr/>
          <p:nvPr/>
        </p:nvSpPr>
        <p:spPr>
          <a:xfrm>
            <a:off x="7883525" y="31686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cubicBezTo>
                  <a:pt x="85279" y="0"/>
                  <a:pt x="0" y="85279"/>
                  <a:pt x="0" y="190500"/>
                </a:cubicBezTo>
                <a:cubicBezTo>
                  <a:pt x="0" y="295721"/>
                  <a:pt x="85279" y="381000"/>
                  <a:pt x="190500" y="381000"/>
                </a:cubicBezTo>
                <a:cubicBezTo>
                  <a:pt x="241697" y="381000"/>
                  <a:pt x="288206" y="360759"/>
                  <a:pt x="322436" y="327868"/>
                </a:cubicBezTo>
                <a:cubicBezTo>
                  <a:pt x="327868" y="322659"/>
                  <a:pt x="329431" y="314548"/>
                  <a:pt x="326380" y="307702"/>
                </a:cubicBezTo>
                <a:cubicBezTo>
                  <a:pt x="323329" y="300856"/>
                  <a:pt x="316185" y="296614"/>
                  <a:pt x="308670" y="297210"/>
                </a:cubicBezTo>
                <a:cubicBezTo>
                  <a:pt x="305023" y="297507"/>
                  <a:pt x="301377" y="297656"/>
                  <a:pt x="297656" y="297656"/>
                </a:cubicBezTo>
                <a:cubicBezTo>
                  <a:pt x="222052" y="297656"/>
                  <a:pt x="160734" y="236339"/>
                  <a:pt x="160734" y="160734"/>
                </a:cubicBezTo>
                <a:cubicBezTo>
                  <a:pt x="160734" y="107082"/>
                  <a:pt x="191616" y="60573"/>
                  <a:pt x="236711" y="38100"/>
                </a:cubicBezTo>
                <a:cubicBezTo>
                  <a:pt x="243483" y="34751"/>
                  <a:pt x="247352" y="27459"/>
                  <a:pt x="246459" y="19943"/>
                </a:cubicBezTo>
                <a:cubicBezTo>
                  <a:pt x="245566" y="12427"/>
                  <a:pt x="240060" y="6325"/>
                  <a:pt x="232693" y="4688"/>
                </a:cubicBezTo>
                <a:cubicBezTo>
                  <a:pt x="219075" y="1637"/>
                  <a:pt x="204936" y="0"/>
                  <a:pt x="190500" y="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3" name="Text 11"/>
          <p:cNvSpPr/>
          <p:nvPr/>
        </p:nvSpPr>
        <p:spPr>
          <a:xfrm>
            <a:off x="6604000" y="4070350"/>
            <a:ext cx="2933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夜の集中ケア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6858000" y="4527550"/>
            <a:ext cx="2425700" cy="1155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40000"/>
              </a:lnSpc>
              <a:buNone/>
            </a:pPr>
            <a:r>
              <a:rPr lang="en-US" sz="1400" dirty="0">
                <a:solidFill>
                  <a:srgbClr val="A3B18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就寝前に手全体に厚めに塗布し、手袋をはめて寝ると、翌朝はふっくらとした手肌になります。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10699750" y="285115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A3B18A"/>
          </a:solidFill>
          <a:ln/>
        </p:spPr>
      </p:sp>
      <p:sp>
        <p:nvSpPr>
          <p:cNvPr id="16" name="Shape 14"/>
          <p:cNvSpPr/>
          <p:nvPr/>
        </p:nvSpPr>
        <p:spPr>
          <a:xfrm>
            <a:off x="11044238" y="3168650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119063" y="59531"/>
                </a:moveTo>
                <a:cubicBezTo>
                  <a:pt x="119063" y="33263"/>
                  <a:pt x="140419" y="11906"/>
                  <a:pt x="166688" y="11906"/>
                </a:cubicBezTo>
                <a:cubicBezTo>
                  <a:pt x="192956" y="11906"/>
                  <a:pt x="214313" y="33263"/>
                  <a:pt x="214313" y="59531"/>
                </a:cubicBezTo>
                <a:lnTo>
                  <a:pt x="214313" y="95250"/>
                </a:lnTo>
                <a:lnTo>
                  <a:pt x="119063" y="95250"/>
                </a:lnTo>
                <a:lnTo>
                  <a:pt x="119063" y="59531"/>
                </a:lnTo>
                <a:close/>
                <a:moveTo>
                  <a:pt x="83344" y="95250"/>
                </a:moveTo>
                <a:lnTo>
                  <a:pt x="35719" y="95250"/>
                </a:lnTo>
                <a:cubicBezTo>
                  <a:pt x="15999" y="95250"/>
                  <a:pt x="0" y="111249"/>
                  <a:pt x="0" y="130969"/>
                </a:cubicBezTo>
                <a:lnTo>
                  <a:pt x="0" y="285750"/>
                </a:lnTo>
                <a:cubicBezTo>
                  <a:pt x="0" y="325189"/>
                  <a:pt x="31998" y="357188"/>
                  <a:pt x="71438" y="357188"/>
                </a:cubicBezTo>
                <a:lnTo>
                  <a:pt x="261938" y="357188"/>
                </a:lnTo>
                <a:cubicBezTo>
                  <a:pt x="301377" y="357188"/>
                  <a:pt x="333375" y="325189"/>
                  <a:pt x="333375" y="285750"/>
                </a:cubicBezTo>
                <a:lnTo>
                  <a:pt x="333375" y="130969"/>
                </a:lnTo>
                <a:cubicBezTo>
                  <a:pt x="333375" y="111249"/>
                  <a:pt x="317376" y="95250"/>
                  <a:pt x="297656" y="95250"/>
                </a:cubicBezTo>
                <a:lnTo>
                  <a:pt x="250031" y="95250"/>
                </a:lnTo>
                <a:lnTo>
                  <a:pt x="250031" y="59531"/>
                </a:lnTo>
                <a:cubicBezTo>
                  <a:pt x="250031" y="13469"/>
                  <a:pt x="212750" y="-23812"/>
                  <a:pt x="166688" y="-23812"/>
                </a:cubicBezTo>
                <a:cubicBezTo>
                  <a:pt x="120625" y="-23812"/>
                  <a:pt x="83344" y="13469"/>
                  <a:pt x="83344" y="59531"/>
                </a:cubicBezTo>
                <a:lnTo>
                  <a:pt x="83344" y="95250"/>
                </a:lnTo>
                <a:close/>
                <a:moveTo>
                  <a:pt x="101203" y="130969"/>
                </a:moveTo>
                <a:cubicBezTo>
                  <a:pt x="111060" y="130969"/>
                  <a:pt x="119063" y="138971"/>
                  <a:pt x="119063" y="148828"/>
                </a:cubicBezTo>
                <a:cubicBezTo>
                  <a:pt x="119063" y="158685"/>
                  <a:pt x="111060" y="166688"/>
                  <a:pt x="101203" y="166688"/>
                </a:cubicBezTo>
                <a:cubicBezTo>
                  <a:pt x="91346" y="166688"/>
                  <a:pt x="83344" y="158685"/>
                  <a:pt x="83344" y="148828"/>
                </a:cubicBezTo>
                <a:cubicBezTo>
                  <a:pt x="83344" y="138971"/>
                  <a:pt x="91346" y="130969"/>
                  <a:pt x="101203" y="130969"/>
                </a:cubicBezTo>
                <a:close/>
                <a:moveTo>
                  <a:pt x="214313" y="148828"/>
                </a:moveTo>
                <a:cubicBezTo>
                  <a:pt x="214313" y="138971"/>
                  <a:pt x="222315" y="130969"/>
                  <a:pt x="232172" y="130969"/>
                </a:cubicBezTo>
                <a:cubicBezTo>
                  <a:pt x="242029" y="130969"/>
                  <a:pt x="250031" y="138971"/>
                  <a:pt x="250031" y="148828"/>
                </a:cubicBezTo>
                <a:cubicBezTo>
                  <a:pt x="250031" y="158685"/>
                  <a:pt x="242029" y="166688"/>
                  <a:pt x="232172" y="166688"/>
                </a:cubicBezTo>
                <a:cubicBezTo>
                  <a:pt x="222315" y="166688"/>
                  <a:pt x="214313" y="158685"/>
                  <a:pt x="214313" y="148828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7" name="Text 15"/>
          <p:cNvSpPr/>
          <p:nvPr/>
        </p:nvSpPr>
        <p:spPr>
          <a:xfrm>
            <a:off x="9740900" y="4070350"/>
            <a:ext cx="2933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外出時の携帯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9994900" y="4527550"/>
            <a:ext cx="2425700" cy="1155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40000"/>
              </a:lnSpc>
              <a:buNone/>
            </a:pPr>
            <a:r>
              <a:rPr lang="en-US" sz="1400" dirty="0">
                <a:solidFill>
                  <a:srgbClr val="A3B18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50mlのミニサイズもラインナップしており、バッグに入れて持ち歩きやすく、外出先でも保湿を続けられます。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8F7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819400" y="1736725"/>
            <a:ext cx="7366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90000"/>
              </a:lnSpc>
              <a:buNone/>
            </a:pPr>
            <a:r>
              <a:rPr lang="en-US" sz="3600" dirty="0">
                <a:solidFill>
                  <a:srgbClr val="A3B18A"/>
                </a:solidFill>
                <a:latin typeface="Unna" pitchFamily="34" charset="0"/>
                <a:ea typeface="Unna" pitchFamily="34" charset="-122"/>
                <a:cs typeface="Unna" pitchFamily="34" charset="-120"/>
              </a:rPr>
              <a:t>「尤佳」で手肌の潤いを取り戻す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1625600" y="2549525"/>
            <a:ext cx="9753600" cy="74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40000"/>
              </a:lnSpc>
              <a:buNone/>
            </a:pPr>
            <a:r>
              <a:rPr lang="en-US" sz="18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手は毎日多くのことをしてくれる大切な部位です。尤佳は、単なる保湿だけでなく、手肌の健康を整える</a:t>
            </a:r>
            <a:pPr algn="ctr" indent="0" marL="0">
              <a:lnSpc>
                <a:spcPct val="140000"/>
              </a:lnSpc>
              <a:buNone/>
            </a:pPr>
            <a:r>
              <a:rPr lang="en-US" sz="1800" dirty="0">
                <a:solidFill>
                  <a:srgbClr val="A3B18A"/>
                </a:solidFill>
                <a:highlight>
                  <a:srgbClr val="A3B18A">
                    <a:alpha val="12549"/>
                  </a:srgbClr>
                </a:highlight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「日常の手入れパートナー」 </a:t>
            </a:r>
            <a:pPr algn="ctr" indent="0" marL="0">
              <a:lnSpc>
                <a:spcPct val="140000"/>
              </a:lnSpc>
              <a:buNone/>
            </a:pPr>
            <a:r>
              <a:rPr lang="en-US" sz="18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です。 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632200" y="3800475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20856" y="5983"/>
                </a:moveTo>
                <a:cubicBezTo>
                  <a:pt x="426571" y="536"/>
                  <a:pt x="434876" y="-1429"/>
                  <a:pt x="442555" y="1072"/>
                </a:cubicBezTo>
                <a:cubicBezTo>
                  <a:pt x="451306" y="4018"/>
                  <a:pt x="457200" y="12234"/>
                  <a:pt x="457200" y="21431"/>
                </a:cubicBezTo>
                <a:lnTo>
                  <a:pt x="457200" y="188327"/>
                </a:lnTo>
                <a:cubicBezTo>
                  <a:pt x="457200" y="305485"/>
                  <a:pt x="360670" y="400050"/>
                  <a:pt x="243959" y="400050"/>
                </a:cubicBezTo>
                <a:cubicBezTo>
                  <a:pt x="175200" y="400050"/>
                  <a:pt x="115907" y="355848"/>
                  <a:pt x="94387" y="294055"/>
                </a:cubicBezTo>
                <a:cubicBezTo>
                  <a:pt x="62776" y="321558"/>
                  <a:pt x="42862" y="362010"/>
                  <a:pt x="42862" y="407194"/>
                </a:cubicBezTo>
                <a:cubicBezTo>
                  <a:pt x="42862" y="419070"/>
                  <a:pt x="33308" y="428625"/>
                  <a:pt x="21431" y="428625"/>
                </a:cubicBezTo>
                <a:cubicBezTo>
                  <a:pt x="9555" y="428625"/>
                  <a:pt x="0" y="419070"/>
                  <a:pt x="0" y="407194"/>
                </a:cubicBezTo>
                <a:cubicBezTo>
                  <a:pt x="0" y="340310"/>
                  <a:pt x="34111" y="281374"/>
                  <a:pt x="85814" y="246727"/>
                </a:cubicBezTo>
                <a:cubicBezTo>
                  <a:pt x="117336" y="225653"/>
                  <a:pt x="154930" y="214313"/>
                  <a:pt x="192881" y="214313"/>
                </a:cubicBezTo>
                <a:lnTo>
                  <a:pt x="264319" y="214313"/>
                </a:lnTo>
                <a:cubicBezTo>
                  <a:pt x="276195" y="214313"/>
                  <a:pt x="285750" y="204758"/>
                  <a:pt x="285750" y="192881"/>
                </a:cubicBezTo>
                <a:cubicBezTo>
                  <a:pt x="285750" y="181005"/>
                  <a:pt x="276195" y="171450"/>
                  <a:pt x="264319" y="171450"/>
                </a:cubicBezTo>
                <a:lnTo>
                  <a:pt x="192881" y="171450"/>
                </a:lnTo>
                <a:cubicBezTo>
                  <a:pt x="157430" y="171450"/>
                  <a:pt x="123855" y="179308"/>
                  <a:pt x="93762" y="193328"/>
                </a:cubicBezTo>
                <a:cubicBezTo>
                  <a:pt x="114568" y="130820"/>
                  <a:pt x="173415" y="85725"/>
                  <a:pt x="242888" y="85725"/>
                </a:cubicBezTo>
                <a:cubicBezTo>
                  <a:pt x="302181" y="85725"/>
                  <a:pt x="346293" y="65990"/>
                  <a:pt x="375672" y="46434"/>
                </a:cubicBezTo>
                <a:cubicBezTo>
                  <a:pt x="392817" y="35004"/>
                  <a:pt x="407372" y="21342"/>
                  <a:pt x="420945" y="5983"/>
                </a:cubicBezTo>
                <a:close/>
              </a:path>
            </a:pathLst>
          </a:custGeom>
          <a:solidFill>
            <a:srgbClr val="A3B18A"/>
          </a:solidFill>
          <a:ln/>
        </p:spPr>
      </p:sp>
      <p:sp>
        <p:nvSpPr>
          <p:cNvPr id="5" name="Text 3"/>
          <p:cNvSpPr/>
          <p:nvPr/>
        </p:nvSpPr>
        <p:spPr>
          <a:xfrm>
            <a:off x="2997200" y="4410075"/>
            <a:ext cx="172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A3B18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無添加で安心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6070600" y="3800475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24428" y="89"/>
                </a:moveTo>
                <a:cubicBezTo>
                  <a:pt x="433268" y="-625"/>
                  <a:pt x="441930" y="2768"/>
                  <a:pt x="448181" y="9019"/>
                </a:cubicBezTo>
                <a:cubicBezTo>
                  <a:pt x="454432" y="15270"/>
                  <a:pt x="457825" y="23932"/>
                  <a:pt x="457111" y="32772"/>
                </a:cubicBezTo>
                <a:cubicBezTo>
                  <a:pt x="453539" y="76795"/>
                  <a:pt x="441573" y="145465"/>
                  <a:pt x="415766" y="211098"/>
                </a:cubicBezTo>
                <a:cubicBezTo>
                  <a:pt x="414159" y="215116"/>
                  <a:pt x="410855" y="218152"/>
                  <a:pt x="406658" y="219402"/>
                </a:cubicBezTo>
                <a:lnTo>
                  <a:pt x="334417" y="241102"/>
                </a:lnTo>
                <a:cubicBezTo>
                  <a:pt x="330934" y="242173"/>
                  <a:pt x="328613" y="245299"/>
                  <a:pt x="328613" y="248960"/>
                </a:cubicBezTo>
                <a:cubicBezTo>
                  <a:pt x="328613" y="253514"/>
                  <a:pt x="332274" y="257175"/>
                  <a:pt x="336828" y="257175"/>
                </a:cubicBezTo>
                <a:lnTo>
                  <a:pt x="371296" y="257175"/>
                </a:lnTo>
                <a:cubicBezTo>
                  <a:pt x="382012" y="257175"/>
                  <a:pt x="388888" y="268605"/>
                  <a:pt x="383351" y="277803"/>
                </a:cubicBezTo>
                <a:cubicBezTo>
                  <a:pt x="379780" y="283785"/>
                  <a:pt x="375940" y="289590"/>
                  <a:pt x="372011" y="295305"/>
                </a:cubicBezTo>
                <a:cubicBezTo>
                  <a:pt x="370225" y="297894"/>
                  <a:pt x="367546" y="299770"/>
                  <a:pt x="364510" y="300752"/>
                </a:cubicBezTo>
                <a:lnTo>
                  <a:pt x="277267" y="326827"/>
                </a:lnTo>
                <a:cubicBezTo>
                  <a:pt x="273784" y="327898"/>
                  <a:pt x="271463" y="331024"/>
                  <a:pt x="271463" y="334685"/>
                </a:cubicBezTo>
                <a:cubicBezTo>
                  <a:pt x="271463" y="339239"/>
                  <a:pt x="275124" y="342900"/>
                  <a:pt x="279678" y="342900"/>
                </a:cubicBezTo>
                <a:lnTo>
                  <a:pt x="293965" y="342900"/>
                </a:lnTo>
                <a:cubicBezTo>
                  <a:pt x="307003" y="342900"/>
                  <a:pt x="312718" y="358438"/>
                  <a:pt x="301823" y="365581"/>
                </a:cubicBezTo>
                <a:cubicBezTo>
                  <a:pt x="241102" y="405765"/>
                  <a:pt x="178862" y="404247"/>
                  <a:pt x="138946" y="393531"/>
                </a:cubicBezTo>
                <a:cubicBezTo>
                  <a:pt x="127605" y="390495"/>
                  <a:pt x="117515" y="384691"/>
                  <a:pt x="108228" y="377547"/>
                </a:cubicBezTo>
                <a:lnTo>
                  <a:pt x="42863" y="442913"/>
                </a:lnTo>
                <a:cubicBezTo>
                  <a:pt x="35004" y="450771"/>
                  <a:pt x="22146" y="450771"/>
                  <a:pt x="14288" y="442913"/>
                </a:cubicBezTo>
                <a:cubicBezTo>
                  <a:pt x="6429" y="435054"/>
                  <a:pt x="6429" y="422196"/>
                  <a:pt x="14288" y="414338"/>
                </a:cubicBezTo>
                <a:lnTo>
                  <a:pt x="85725" y="342900"/>
                </a:lnTo>
                <a:lnTo>
                  <a:pt x="86171" y="343346"/>
                </a:lnTo>
                <a:cubicBezTo>
                  <a:pt x="86797" y="342186"/>
                  <a:pt x="87600" y="341114"/>
                  <a:pt x="88583" y="340132"/>
                </a:cubicBezTo>
                <a:lnTo>
                  <a:pt x="228600" y="200025"/>
                </a:lnTo>
                <a:cubicBezTo>
                  <a:pt x="236458" y="192167"/>
                  <a:pt x="236458" y="179308"/>
                  <a:pt x="228600" y="171450"/>
                </a:cubicBezTo>
                <a:cubicBezTo>
                  <a:pt x="220742" y="163592"/>
                  <a:pt x="207883" y="163592"/>
                  <a:pt x="200025" y="171450"/>
                </a:cubicBezTo>
                <a:lnTo>
                  <a:pt x="80099" y="291286"/>
                </a:lnTo>
                <a:cubicBezTo>
                  <a:pt x="72152" y="299234"/>
                  <a:pt x="58668" y="295215"/>
                  <a:pt x="57775" y="283964"/>
                </a:cubicBezTo>
                <a:cubicBezTo>
                  <a:pt x="53935" y="236458"/>
                  <a:pt x="66080" y="174040"/>
                  <a:pt x="122605" y="117515"/>
                </a:cubicBezTo>
                <a:cubicBezTo>
                  <a:pt x="203954" y="36165"/>
                  <a:pt x="349597" y="6161"/>
                  <a:pt x="424339" y="89"/>
                </a:cubicBezTo>
                <a:close/>
              </a:path>
            </a:pathLst>
          </a:custGeom>
          <a:solidFill>
            <a:srgbClr val="A3B18A"/>
          </a:solidFill>
          <a:ln/>
        </p:spPr>
      </p:sp>
      <p:sp>
        <p:nvSpPr>
          <p:cNvPr id="7" name="Text 5"/>
          <p:cNvSpPr/>
          <p:nvPr/>
        </p:nvSpPr>
        <p:spPr>
          <a:xfrm>
            <a:off x="5029200" y="4410075"/>
            <a:ext cx="2540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A3B18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さっぱりで使いやすい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8769350" y="3800475"/>
            <a:ext cx="342900" cy="457200"/>
          </a:xfrm>
          <a:custGeom>
            <a:avLst/>
            <a:gdLst/>
            <a:ahLst/>
            <a:cxnLst/>
            <a:rect l="l" t="t" r="r" b="b"/>
            <a:pathLst>
              <a:path w="342900" h="457200">
                <a:moveTo>
                  <a:pt x="171450" y="457200"/>
                </a:moveTo>
                <a:cubicBezTo>
                  <a:pt x="76795" y="457200"/>
                  <a:pt x="0" y="380405"/>
                  <a:pt x="0" y="285750"/>
                </a:cubicBezTo>
                <a:cubicBezTo>
                  <a:pt x="0" y="204311"/>
                  <a:pt x="116265" y="40987"/>
                  <a:pt x="148769" y="-3125"/>
                </a:cubicBezTo>
                <a:cubicBezTo>
                  <a:pt x="154037" y="-10269"/>
                  <a:pt x="162342" y="-14287"/>
                  <a:pt x="171271" y="-14287"/>
                </a:cubicBezTo>
                <a:lnTo>
                  <a:pt x="171629" y="-14287"/>
                </a:lnTo>
                <a:cubicBezTo>
                  <a:pt x="180558" y="-14287"/>
                  <a:pt x="188863" y="-10269"/>
                  <a:pt x="194131" y="-3125"/>
                </a:cubicBezTo>
                <a:cubicBezTo>
                  <a:pt x="226635" y="40987"/>
                  <a:pt x="342900" y="204311"/>
                  <a:pt x="342900" y="285750"/>
                </a:cubicBezTo>
                <a:cubicBezTo>
                  <a:pt x="342900" y="380405"/>
                  <a:pt x="266105" y="457200"/>
                  <a:pt x="171450" y="457200"/>
                </a:cubicBezTo>
                <a:close/>
                <a:moveTo>
                  <a:pt x="100013" y="278606"/>
                </a:moveTo>
                <a:cubicBezTo>
                  <a:pt x="100013" y="266730"/>
                  <a:pt x="90458" y="257175"/>
                  <a:pt x="78581" y="257175"/>
                </a:cubicBezTo>
                <a:cubicBezTo>
                  <a:pt x="66705" y="257175"/>
                  <a:pt x="57150" y="266730"/>
                  <a:pt x="57150" y="278606"/>
                </a:cubicBezTo>
                <a:cubicBezTo>
                  <a:pt x="57150" y="345668"/>
                  <a:pt x="111532" y="400050"/>
                  <a:pt x="178594" y="400050"/>
                </a:cubicBezTo>
                <a:cubicBezTo>
                  <a:pt x="190470" y="400050"/>
                  <a:pt x="200025" y="390495"/>
                  <a:pt x="200025" y="378619"/>
                </a:cubicBezTo>
                <a:cubicBezTo>
                  <a:pt x="200025" y="366742"/>
                  <a:pt x="190470" y="357188"/>
                  <a:pt x="178594" y="357188"/>
                </a:cubicBezTo>
                <a:cubicBezTo>
                  <a:pt x="135195" y="357188"/>
                  <a:pt x="100013" y="322005"/>
                  <a:pt x="100013" y="278606"/>
                </a:cubicBezTo>
                <a:close/>
              </a:path>
            </a:pathLst>
          </a:custGeom>
          <a:solidFill>
            <a:srgbClr val="A3B18A"/>
          </a:solidFill>
          <a:ln/>
        </p:spPr>
      </p:sp>
      <p:sp>
        <p:nvSpPr>
          <p:cNvPr id="9" name="Text 7"/>
          <p:cNvSpPr/>
          <p:nvPr/>
        </p:nvSpPr>
        <p:spPr>
          <a:xfrm>
            <a:off x="7874000" y="4410075"/>
            <a:ext cx="213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A3B18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深い潤いを届ける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3200400" y="5222875"/>
            <a:ext cx="6604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A3B18A"/>
                </a:solidFill>
                <a:latin typeface="Quattrocento Sans" pitchFamily="34" charset="0"/>
                <a:ea typeface="Quattrocento Sans" pitchFamily="34" charset="-122"/>
                <a:cs typeface="Quattrocento Sans" pitchFamily="34" charset="-120"/>
              </a:rPr>
              <a:t> 尤佳と共に、毎日の手入れを楽しみにしてください。 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youjia_presentation</dc:title>
  <dc:subject>youjia_presentation</dc:subject>
  <dc:creator>Kimi</dc:creator>
  <cp:lastModifiedBy>Kimi</cp:lastModifiedBy>
  <cp:revision>1</cp:revision>
  <dcterms:created xsi:type="dcterms:W3CDTF">2025-09-29T03:31:30Z</dcterms:created>
  <dcterms:modified xsi:type="dcterms:W3CDTF">2025-09-29T03:31:30Z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4" name="AIGC">
    <vt:lpwstr>{"Label":"youjia_presentation","ContentProducer":"001191110108MACG2KBH8F10000","ProduceID":"d3cvqc5r1r8on70bcu1g","ReservedCode1":"","ContentPropagator":"001191110108MACG2KBH8F20000","PropagateID":"d3cvqc5r1r8on70bcu1g","ReservedCode2":""}</vt:lpwstr>
  </property>
</Properties>
</file>