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slideLayout" Target="../slideLayouts/slideLayout1.xml"/><Relationship Id="rId1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image" Target="../media/image-2-22.png"/><Relationship Id="rId23" Type="http://schemas.openxmlformats.org/officeDocument/2006/relationships/image" Target="../media/image-2-23.png"/><Relationship Id="rId24" Type="http://schemas.openxmlformats.org/officeDocument/2006/relationships/image" Target="../media/image-2-24.png"/><Relationship Id="rId25" Type="http://schemas.openxmlformats.org/officeDocument/2006/relationships/image" Target="../media/image-2-25.png"/><Relationship Id="rId26" Type="http://schemas.openxmlformats.org/officeDocument/2006/relationships/slideLayout" Target="../slideLayouts/slideLayout1.xml"/><Relationship Id="rId2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image" Target="../media/image-3-14.png"/><Relationship Id="rId15" Type="http://schemas.openxmlformats.org/officeDocument/2006/relationships/image" Target="../media/image-3-15.png"/><Relationship Id="rId16" Type="http://schemas.openxmlformats.org/officeDocument/2006/relationships/image" Target="../media/image-3-16.png"/><Relationship Id="rId17" Type="http://schemas.openxmlformats.org/officeDocument/2006/relationships/image" Target="../media/image-3-17.png"/><Relationship Id="rId18" Type="http://schemas.openxmlformats.org/officeDocument/2006/relationships/image" Target="../media/image-3-18.png"/><Relationship Id="rId19" Type="http://schemas.openxmlformats.org/officeDocument/2006/relationships/image" Target="../media/image-3-19.png"/><Relationship Id="rId20" Type="http://schemas.openxmlformats.org/officeDocument/2006/relationships/image" Target="../media/image-3-20.png"/><Relationship Id="rId21" Type="http://schemas.openxmlformats.org/officeDocument/2006/relationships/image" Target="../media/image-3-21.png"/><Relationship Id="rId22" Type="http://schemas.openxmlformats.org/officeDocument/2006/relationships/image" Target="../media/image-3-22.png"/><Relationship Id="rId23" Type="http://schemas.openxmlformats.org/officeDocument/2006/relationships/image" Target="../media/image-3-23.png"/><Relationship Id="rId24" Type="http://schemas.openxmlformats.org/officeDocument/2006/relationships/slideLayout" Target="../slideLayouts/slideLayout1.xml"/><Relationship Id="rId2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image" Target="../media/image-5-17.png"/><Relationship Id="rId18" Type="http://schemas.openxmlformats.org/officeDocument/2006/relationships/image" Target="../media/image-5-18.png"/><Relationship Id="rId19" Type="http://schemas.openxmlformats.org/officeDocument/2006/relationships/image" Target="../media/image-5-19.png"/><Relationship Id="rId20" Type="http://schemas.openxmlformats.org/officeDocument/2006/relationships/image" Target="../media/image-5-20.png"/><Relationship Id="rId21" Type="http://schemas.openxmlformats.org/officeDocument/2006/relationships/image" Target="../media/image-5-21.png"/><Relationship Id="rId22" Type="http://schemas.openxmlformats.org/officeDocument/2006/relationships/image" Target="../media/image-5-22.pn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image" Target="../media/image-5-25.png"/><Relationship Id="rId26" Type="http://schemas.openxmlformats.org/officeDocument/2006/relationships/image" Target="../media/image-5-26.png"/><Relationship Id="rId27" Type="http://schemas.openxmlformats.org/officeDocument/2006/relationships/image" Target="../media/image-5-27.png"/><Relationship Id="rId28" Type="http://schemas.openxmlformats.org/officeDocument/2006/relationships/image" Target="../media/image-5-28.png"/><Relationship Id="rId29" Type="http://schemas.openxmlformats.org/officeDocument/2006/relationships/image" Target="../media/image-5-29.png"/><Relationship Id="rId30" Type="http://schemas.openxmlformats.org/officeDocument/2006/relationships/slideLayout" Target="../slideLayouts/slideLayout1.xml"/><Relationship Id="rId3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png"/><Relationship Id="rId16" Type="http://schemas.openxmlformats.org/officeDocument/2006/relationships/image" Target="../media/image-6-16.png"/><Relationship Id="rId17" Type="http://schemas.openxmlformats.org/officeDocument/2006/relationships/image" Target="../media/image-6-17.png"/><Relationship Id="rId18" Type="http://schemas.openxmlformats.org/officeDocument/2006/relationships/image" Target="../media/image-6-18.png"/><Relationship Id="rId19" Type="http://schemas.openxmlformats.org/officeDocument/2006/relationships/image" Target="../media/image-6-19.png"/><Relationship Id="rId20" Type="http://schemas.openxmlformats.org/officeDocument/2006/relationships/image" Target="../media/image-6-20.png"/><Relationship Id="rId21" Type="http://schemas.openxmlformats.org/officeDocument/2006/relationships/image" Target="../media/image-6-21.png"/><Relationship Id="rId22" Type="http://schemas.openxmlformats.org/officeDocument/2006/relationships/image" Target="../media/image-6-22.png"/><Relationship Id="rId23" Type="http://schemas.openxmlformats.org/officeDocument/2006/relationships/image" Target="../media/image-6-23.png"/><Relationship Id="rId24" Type="http://schemas.openxmlformats.org/officeDocument/2006/relationships/image" Target="../media/image-6-24.png"/><Relationship Id="rId25" Type="http://schemas.openxmlformats.org/officeDocument/2006/relationships/image" Target="../media/image-6-25.png"/><Relationship Id="rId26" Type="http://schemas.openxmlformats.org/officeDocument/2006/relationships/image" Target="../media/image-6-26.png"/><Relationship Id="rId27" Type="http://schemas.openxmlformats.org/officeDocument/2006/relationships/image" Target="../media/image-6-27.png"/><Relationship Id="rId28" Type="http://schemas.openxmlformats.org/officeDocument/2006/relationships/image" Target="../media/image-6-28.png"/><Relationship Id="rId29" Type="http://schemas.openxmlformats.org/officeDocument/2006/relationships/image" Target="../media/image-6-29.png"/><Relationship Id="rId30" Type="http://schemas.openxmlformats.org/officeDocument/2006/relationships/image" Target="../media/image-6-30.png"/><Relationship Id="rId31" Type="http://schemas.openxmlformats.org/officeDocument/2006/relationships/image" Target="../media/image-6-31.png"/><Relationship Id="rId32" Type="http://schemas.openxmlformats.org/officeDocument/2006/relationships/image" Target="../media/image-6-32.png"/><Relationship Id="rId33" Type="http://schemas.openxmlformats.org/officeDocument/2006/relationships/image" Target="../media/image-6-33.png"/><Relationship Id="rId34" Type="http://schemas.openxmlformats.org/officeDocument/2006/relationships/image" Target="../media/image-6-34.png"/><Relationship Id="rId35" Type="http://schemas.openxmlformats.org/officeDocument/2006/relationships/image" Target="../media/image-6-35.png"/><Relationship Id="rId36" Type="http://schemas.openxmlformats.org/officeDocument/2006/relationships/image" Target="../media/image-6-36.png"/><Relationship Id="rId37" Type="http://schemas.openxmlformats.org/officeDocument/2006/relationships/image" Target="../media/image-6-37.png"/><Relationship Id="rId38" Type="http://schemas.openxmlformats.org/officeDocument/2006/relationships/slideLayout" Target="../slideLayouts/slideLayout1.xml"/><Relationship Id="rId3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image" Target="../media/image-7-14.png"/><Relationship Id="rId15" Type="http://schemas.openxmlformats.org/officeDocument/2006/relationships/image" Target="../media/image-7-15.png"/><Relationship Id="rId16" Type="http://schemas.openxmlformats.org/officeDocument/2006/relationships/image" Target="../media/image-7-16.png"/><Relationship Id="rId17" Type="http://schemas.openxmlformats.org/officeDocument/2006/relationships/image" Target="../media/image-7-17.png"/><Relationship Id="rId18" Type="http://schemas.openxmlformats.org/officeDocument/2006/relationships/image" Target="../media/image-7-18.png"/><Relationship Id="rId19" Type="http://schemas.openxmlformats.org/officeDocument/2006/relationships/slideLayout" Target="../slideLayouts/slideLayout1.xml"/><Relationship Id="rId2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slideLayout" Target="../slideLayouts/slideLayout1.xml"/><Relationship Id="rId18"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2438400"/>
          </a:xfrm>
          <a:prstGeom prst="rect">
            <a:avLst/>
          </a:prstGeom>
        </p:spPr>
      </p:pic>
      <p:pic>
        <p:nvPicPr>
          <p:cNvPr id="4" name="Image 2" descr="preencoded.png">    </p:cNvPr>
          <p:cNvPicPr>
            <a:picLocks noChangeAspect="1"/>
          </p:cNvPicPr>
          <p:nvPr/>
        </p:nvPicPr>
        <p:blipFill>
          <a:blip r:embed="rId3"/>
          <a:stretch>
            <a:fillRect/>
          </a:stretch>
        </p:blipFill>
        <p:spPr>
          <a:xfrm>
            <a:off x="381000" y="381000"/>
            <a:ext cx="390525" cy="342900"/>
          </a:xfrm>
          <a:prstGeom prst="rect">
            <a:avLst/>
          </a:prstGeom>
        </p:spPr>
      </p:pic>
      <p:pic>
        <p:nvPicPr>
          <p:cNvPr id="5" name="Image 3" descr="preencoded.png">    </p:cNvPr>
          <p:cNvPicPr>
            <a:picLocks noChangeAspect="1"/>
          </p:cNvPicPr>
          <p:nvPr/>
        </p:nvPicPr>
        <p:blipFill>
          <a:blip r:embed="rId4"/>
          <a:stretch>
            <a:fillRect/>
          </a:stretch>
        </p:blipFill>
        <p:spPr>
          <a:xfrm>
            <a:off x="11296650" y="1581150"/>
            <a:ext cx="514350" cy="457200"/>
          </a:xfrm>
          <a:prstGeom prst="rect">
            <a:avLst/>
          </a:prstGeom>
        </p:spPr>
      </p:pic>
      <p:pic>
        <p:nvPicPr>
          <p:cNvPr id="6" name="Image 4" descr="preencoded.png">    </p:cNvPr>
          <p:cNvPicPr>
            <a:picLocks noChangeAspect="1"/>
          </p:cNvPicPr>
          <p:nvPr/>
        </p:nvPicPr>
        <p:blipFill>
          <a:blip r:embed="rId5"/>
          <a:stretch>
            <a:fillRect/>
          </a:stretch>
        </p:blipFill>
        <p:spPr>
          <a:xfrm>
            <a:off x="8820150" y="619125"/>
            <a:ext cx="323850" cy="285750"/>
          </a:xfrm>
          <a:prstGeom prst="rect">
            <a:avLst/>
          </a:prstGeom>
        </p:spPr>
      </p:pic>
      <p:pic>
        <p:nvPicPr>
          <p:cNvPr id="7" name="Image 5" descr="preencoded.png">    </p:cNvPr>
          <p:cNvPicPr>
            <a:picLocks noChangeAspect="1"/>
          </p:cNvPicPr>
          <p:nvPr/>
        </p:nvPicPr>
        <p:blipFill>
          <a:blip r:embed="rId6"/>
          <a:stretch>
            <a:fillRect/>
          </a:stretch>
        </p:blipFill>
        <p:spPr>
          <a:xfrm>
            <a:off x="2971800" y="2914650"/>
            <a:ext cx="762000" cy="762000"/>
          </a:xfrm>
          <a:prstGeom prst="rect">
            <a:avLst/>
          </a:prstGeom>
        </p:spPr>
      </p:pic>
      <p:pic>
        <p:nvPicPr>
          <p:cNvPr id="8" name="Image 6" descr="preencoded.png">    </p:cNvPr>
          <p:cNvPicPr>
            <a:picLocks noChangeAspect="1"/>
          </p:cNvPicPr>
          <p:nvPr/>
        </p:nvPicPr>
        <p:blipFill>
          <a:blip r:embed="rId7"/>
          <a:stretch>
            <a:fillRect/>
          </a:stretch>
        </p:blipFill>
        <p:spPr>
          <a:xfrm>
            <a:off x="4676775" y="2914650"/>
            <a:ext cx="762000" cy="762000"/>
          </a:xfrm>
          <a:prstGeom prst="rect">
            <a:avLst/>
          </a:prstGeom>
        </p:spPr>
      </p:pic>
      <p:pic>
        <p:nvPicPr>
          <p:cNvPr id="9" name="Image 7" descr="preencoded.png">    </p:cNvPr>
          <p:cNvPicPr>
            <a:picLocks noChangeAspect="1"/>
          </p:cNvPicPr>
          <p:nvPr/>
        </p:nvPicPr>
        <p:blipFill>
          <a:blip r:embed="rId8"/>
          <a:stretch>
            <a:fillRect/>
          </a:stretch>
        </p:blipFill>
        <p:spPr>
          <a:xfrm>
            <a:off x="6248400" y="2914650"/>
            <a:ext cx="762000" cy="762000"/>
          </a:xfrm>
          <a:prstGeom prst="rect">
            <a:avLst/>
          </a:prstGeom>
        </p:spPr>
      </p:pic>
      <p:pic>
        <p:nvPicPr>
          <p:cNvPr id="10" name="Image 8" descr="preencoded.png">    </p:cNvPr>
          <p:cNvPicPr>
            <a:picLocks noChangeAspect="1"/>
          </p:cNvPicPr>
          <p:nvPr/>
        </p:nvPicPr>
        <p:blipFill>
          <a:blip r:embed="rId9"/>
          <a:stretch>
            <a:fillRect/>
          </a:stretch>
        </p:blipFill>
        <p:spPr>
          <a:xfrm>
            <a:off x="7686675" y="2914650"/>
            <a:ext cx="762000" cy="762000"/>
          </a:xfrm>
          <a:prstGeom prst="rect">
            <a:avLst/>
          </a:prstGeom>
        </p:spPr>
      </p:pic>
      <p:pic>
        <p:nvPicPr>
          <p:cNvPr id="11" name="Image 9" descr="preencoded.png">    </p:cNvPr>
          <p:cNvPicPr>
            <a:picLocks noChangeAspect="1"/>
          </p:cNvPicPr>
          <p:nvPr/>
        </p:nvPicPr>
        <p:blipFill>
          <a:blip r:embed="rId10"/>
          <a:stretch>
            <a:fillRect/>
          </a:stretch>
        </p:blipFill>
        <p:spPr>
          <a:xfrm>
            <a:off x="8858250" y="2914650"/>
            <a:ext cx="762000" cy="762000"/>
          </a:xfrm>
          <a:prstGeom prst="rect">
            <a:avLst/>
          </a:prstGeom>
        </p:spPr>
      </p:pic>
      <p:pic>
        <p:nvPicPr>
          <p:cNvPr id="12" name="Image 10" descr="preencoded.png">    </p:cNvPr>
          <p:cNvPicPr>
            <a:picLocks noChangeAspect="1"/>
          </p:cNvPicPr>
          <p:nvPr/>
        </p:nvPicPr>
        <p:blipFill>
          <a:blip r:embed="rId11"/>
          <a:stretch>
            <a:fillRect/>
          </a:stretch>
        </p:blipFill>
        <p:spPr>
          <a:xfrm>
            <a:off x="0" y="6248400"/>
            <a:ext cx="12192000" cy="609600"/>
          </a:xfrm>
          <a:prstGeom prst="rect">
            <a:avLst/>
          </a:prstGeom>
        </p:spPr>
      </p:pic>
      <p:sp>
        <p:nvSpPr>
          <p:cNvPr id="13" name="Text 0"/>
          <p:cNvSpPr/>
          <p:nvPr/>
        </p:nvSpPr>
        <p:spPr>
          <a:xfrm>
            <a:off x="3976687" y="685800"/>
            <a:ext cx="5086350" cy="571500"/>
          </a:xfrm>
          <a:prstGeom prst="rect">
            <a:avLst/>
          </a:prstGeom>
          <a:noFill/>
          <a:ln/>
        </p:spPr>
        <p:txBody>
          <a:bodyPr wrap="square" lIns="0" tIns="0" rIns="0" bIns="0" rtlCol="0" anchor="t"/>
          <a:lstStyle/>
          <a:p>
            <a:pPr indent="0" marL="0">
              <a:lnSpc>
                <a:spcPts val="4500"/>
              </a:lnSpc>
              <a:buNone/>
            </a:pPr>
            <a:r>
              <a:rPr lang="en-US" sz="4500" b="1" spc="180" kern="0" dirty="0">
                <a:solidFill>
                  <a:srgbClr val="FFFFFF"/>
                </a:solidFill>
                <a:latin typeface="ui-sans-serif" pitchFamily="34" charset="0"/>
                <a:ea typeface="ui-sans-serif" pitchFamily="34" charset="-122"/>
                <a:cs typeface="ui-sans-serif" pitchFamily="34" charset="-120"/>
              </a:rPr>
              <a:t>散花シャンプー</a:t>
            </a:r>
            <a:endParaRPr lang="en-US" sz="4500" dirty="0"/>
          </a:p>
        </p:txBody>
      </p:sp>
      <p:sp>
        <p:nvSpPr>
          <p:cNvPr id="14" name="Text 1"/>
          <p:cNvSpPr/>
          <p:nvPr/>
        </p:nvSpPr>
        <p:spPr>
          <a:xfrm>
            <a:off x="4048125" y="1409700"/>
            <a:ext cx="4914900" cy="342900"/>
          </a:xfrm>
          <a:prstGeom prst="rect">
            <a:avLst/>
          </a:prstGeom>
          <a:noFill/>
          <a:ln/>
        </p:spPr>
        <p:txBody>
          <a:bodyPr wrap="square" lIns="0" tIns="0" rIns="0" bIns="0" rtlCol="0" anchor="t"/>
          <a:lstStyle/>
          <a:p>
            <a:pPr indent="0" marL="0">
              <a:lnSpc>
                <a:spcPts val="2700"/>
              </a:lnSpc>
              <a:buNone/>
            </a:pPr>
            <a:r>
              <a:rPr lang="en-US" sz="2250" dirty="0">
                <a:solidFill>
                  <a:srgbClr val="FFFFFF"/>
                </a:solidFill>
                <a:latin typeface="ui-sans-serif" pitchFamily="34" charset="0"/>
                <a:ea typeface="ui-sans-serif" pitchFamily="34" charset="-122"/>
                <a:cs typeface="ui-sans-serif" pitchFamily="34" charset="-120"/>
              </a:rPr>
              <a:t>配色仕様とブランドコンセプト</a:t>
            </a:r>
            <a:endParaRPr lang="en-US" sz="2250" dirty="0"/>
          </a:p>
        </p:txBody>
      </p:sp>
      <p:sp>
        <p:nvSpPr>
          <p:cNvPr id="15" name="Text 2"/>
          <p:cNvSpPr/>
          <p:nvPr/>
        </p:nvSpPr>
        <p:spPr>
          <a:xfrm>
            <a:off x="2552700" y="3752850"/>
            <a:ext cx="192024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プロヴァンスローズピンク</a:t>
            </a:r>
            <a:endParaRPr lang="en-US" sz="1050" dirty="0"/>
          </a:p>
        </p:txBody>
      </p:sp>
      <p:sp>
        <p:nvSpPr>
          <p:cNvPr id="16" name="Text 3"/>
          <p:cNvSpPr/>
          <p:nvPr/>
        </p:nvSpPr>
        <p:spPr>
          <a:xfrm>
            <a:off x="3083123" y="3943350"/>
            <a:ext cx="647224"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#F8C4C4</a:t>
            </a:r>
            <a:endParaRPr lang="en-US" sz="900" dirty="0"/>
          </a:p>
        </p:txBody>
      </p:sp>
      <p:sp>
        <p:nvSpPr>
          <p:cNvPr id="17" name="Text 4"/>
          <p:cNvSpPr/>
          <p:nvPr/>
        </p:nvSpPr>
        <p:spPr>
          <a:xfrm>
            <a:off x="4457700" y="3752850"/>
            <a:ext cx="144018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カモミールイエロー</a:t>
            </a:r>
            <a:endParaRPr lang="en-US" sz="1050" dirty="0"/>
          </a:p>
        </p:txBody>
      </p:sp>
      <p:sp>
        <p:nvSpPr>
          <p:cNvPr id="18" name="Text 5"/>
          <p:cNvSpPr/>
          <p:nvPr/>
        </p:nvSpPr>
        <p:spPr>
          <a:xfrm>
            <a:off x="4798516" y="3943350"/>
            <a:ext cx="622042"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#FFF9C4</a:t>
            </a:r>
            <a:endParaRPr lang="en-US" sz="900" dirty="0"/>
          </a:p>
        </p:txBody>
      </p:sp>
      <p:sp>
        <p:nvSpPr>
          <p:cNvPr id="19" name="Text 6"/>
          <p:cNvSpPr/>
          <p:nvPr/>
        </p:nvSpPr>
        <p:spPr>
          <a:xfrm>
            <a:off x="5962650" y="3752850"/>
            <a:ext cx="160020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カレンデュラオレンジ</a:t>
            </a:r>
            <a:endParaRPr lang="en-US" sz="1050" dirty="0"/>
          </a:p>
        </p:txBody>
      </p:sp>
      <p:sp>
        <p:nvSpPr>
          <p:cNvPr id="20" name="Text 7"/>
          <p:cNvSpPr/>
          <p:nvPr/>
        </p:nvSpPr>
        <p:spPr>
          <a:xfrm>
            <a:off x="6362551" y="3943350"/>
            <a:ext cx="640259"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#FFD591</a:t>
            </a:r>
            <a:endParaRPr lang="en-US" sz="900" dirty="0"/>
          </a:p>
        </p:txBody>
      </p:sp>
      <p:sp>
        <p:nvSpPr>
          <p:cNvPr id="21" name="Text 8"/>
          <p:cNvSpPr/>
          <p:nvPr/>
        </p:nvSpPr>
        <p:spPr>
          <a:xfrm>
            <a:off x="7600950" y="3752850"/>
            <a:ext cx="112014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ライスホワイト</a:t>
            </a:r>
            <a:endParaRPr lang="en-US" sz="1050" dirty="0"/>
          </a:p>
        </p:txBody>
      </p:sp>
      <p:sp>
        <p:nvSpPr>
          <p:cNvPr id="22" name="Text 9"/>
          <p:cNvSpPr/>
          <p:nvPr/>
        </p:nvSpPr>
        <p:spPr>
          <a:xfrm>
            <a:off x="7819579" y="3943350"/>
            <a:ext cx="595432"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#FAFAFA</a:t>
            </a:r>
            <a:endParaRPr lang="en-US" sz="900" dirty="0"/>
          </a:p>
        </p:txBody>
      </p:sp>
      <p:sp>
        <p:nvSpPr>
          <p:cNvPr id="23" name="Text 10"/>
          <p:cNvSpPr/>
          <p:nvPr/>
        </p:nvSpPr>
        <p:spPr>
          <a:xfrm>
            <a:off x="8839200" y="3752850"/>
            <a:ext cx="96012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ライトグレー</a:t>
            </a:r>
            <a:endParaRPr lang="en-US" sz="1050" dirty="0"/>
          </a:p>
        </p:txBody>
      </p:sp>
      <p:sp>
        <p:nvSpPr>
          <p:cNvPr id="24" name="Text 11"/>
          <p:cNvSpPr/>
          <p:nvPr/>
        </p:nvSpPr>
        <p:spPr>
          <a:xfrm>
            <a:off x="8983563" y="3943350"/>
            <a:ext cx="613470"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#F5F5F5</a:t>
            </a:r>
            <a:endParaRPr lang="en-US" sz="900" dirty="0"/>
          </a:p>
        </p:txBody>
      </p:sp>
      <p:sp>
        <p:nvSpPr>
          <p:cNvPr id="25" name="Text 12"/>
          <p:cNvSpPr/>
          <p:nvPr/>
        </p:nvSpPr>
        <p:spPr>
          <a:xfrm>
            <a:off x="2895600" y="4552950"/>
            <a:ext cx="6400800" cy="533400"/>
          </a:xfrm>
          <a:prstGeom prst="rect">
            <a:avLst/>
          </a:prstGeom>
          <a:noFill/>
          <a:ln/>
        </p:spPr>
        <p:txBody>
          <a:bodyPr wrap="square" lIns="0" tIns="0" rIns="0" bIns="0" rtlCol="0" anchor="t"/>
          <a:lstStyle/>
          <a:p>
            <a:pPr algn="ctr" indent="0" marL="0">
              <a:lnSpc>
                <a:spcPts val="2100"/>
              </a:lnSpc>
              <a:buNone/>
            </a:pPr>
            <a:r>
              <a:rPr lang="en-US" sz="1350" dirty="0">
                <a:solidFill>
                  <a:srgbClr val="374151"/>
                </a:solidFill>
                <a:latin typeface="ui-sans-serif" pitchFamily="34" charset="0"/>
                <a:ea typeface="ui-sans-serif" pitchFamily="34" charset="-122"/>
                <a:cs typeface="ui-sans-serif" pitchFamily="34" charset="-120"/>
              </a:rPr>
              <a:t>散花シャンプーのPPT配色仕様は、ブランドの「天然感」と「専門性」を視覚的に表現するために、 製品のコア原料である花の色を基調としたものです。</a:t>
            </a:r>
            <a:endParaRPr lang="en-US" sz="1350" dirty="0"/>
          </a:p>
        </p:txBody>
      </p:sp>
      <p:sp>
        <p:nvSpPr>
          <p:cNvPr id="26" name="Text 13"/>
          <p:cNvSpPr/>
          <p:nvPr/>
        </p:nvSpPr>
        <p:spPr>
          <a:xfrm>
            <a:off x="2895600" y="5238750"/>
            <a:ext cx="6400800" cy="533400"/>
          </a:xfrm>
          <a:prstGeom prst="rect">
            <a:avLst/>
          </a:prstGeom>
          <a:noFill/>
          <a:ln/>
        </p:spPr>
        <p:txBody>
          <a:bodyPr wrap="square" lIns="0" tIns="0" rIns="0" bIns="0" rtlCol="0" anchor="t"/>
          <a:lstStyle/>
          <a:p>
            <a:pPr algn="ctr" indent="0" marL="0">
              <a:lnSpc>
                <a:spcPts val="2100"/>
              </a:lnSpc>
              <a:buNone/>
            </a:pPr>
            <a:r>
              <a:rPr lang="en-US" sz="1350" dirty="0">
                <a:solidFill>
                  <a:srgbClr val="374151"/>
                </a:solidFill>
                <a:latin typeface="ui-sans-serif" pitchFamily="34" charset="0"/>
                <a:ea typeface="ui-sans-serif" pitchFamily="34" charset="-122"/>
                <a:cs typeface="ui-sans-serif" pitchFamily="34" charset="-120"/>
              </a:rPr>
              <a:t>シンプルでありながらも美しい配色により、情報の伝達効果を高め、視聴者の理解を深めます。</a:t>
            </a:r>
            <a:endParaRPr lang="en-US" sz="1350" dirty="0"/>
          </a:p>
        </p:txBody>
      </p:sp>
      <p:sp>
        <p:nvSpPr>
          <p:cNvPr id="27" name="Text 14"/>
          <p:cNvSpPr/>
          <p:nvPr/>
        </p:nvSpPr>
        <p:spPr>
          <a:xfrm>
            <a:off x="381000" y="6457950"/>
            <a:ext cx="2796778"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Report Generate Date: 2025-09-30</a:t>
            </a:r>
            <a:endParaRPr lang="en-US" sz="1050" dirty="0"/>
          </a:p>
        </p:txBody>
      </p:sp>
      <p:sp>
        <p:nvSpPr>
          <p:cNvPr id="28" name="Text 15"/>
          <p:cNvSpPr/>
          <p:nvPr/>
        </p:nvSpPr>
        <p:spPr>
          <a:xfrm>
            <a:off x="9083576" y="6457950"/>
            <a:ext cx="327290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配色仕様に関する報告書</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7667625"/>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895350"/>
            <a:ext cx="11582400" cy="1219200"/>
          </a:xfrm>
          <a:prstGeom prst="rect">
            <a:avLst/>
          </a:prstGeom>
        </p:spPr>
      </p:pic>
      <p:pic>
        <p:nvPicPr>
          <p:cNvPr id="5" name="Image 3" descr="preencoded.png">    </p:cNvPr>
          <p:cNvPicPr>
            <a:picLocks noChangeAspect="1"/>
          </p:cNvPicPr>
          <p:nvPr/>
        </p:nvPicPr>
        <p:blipFill>
          <a:blip r:embed="rId4"/>
          <a:stretch>
            <a:fillRect/>
          </a:stretch>
        </p:blipFill>
        <p:spPr>
          <a:xfrm>
            <a:off x="495300" y="1123950"/>
            <a:ext cx="190500" cy="190500"/>
          </a:xfrm>
          <a:prstGeom prst="rect">
            <a:avLst/>
          </a:prstGeom>
        </p:spPr>
      </p:pic>
      <p:pic>
        <p:nvPicPr>
          <p:cNvPr id="6" name="Image 4" descr="preencoded.png">    </p:cNvPr>
          <p:cNvPicPr>
            <a:picLocks noChangeAspect="1"/>
          </p:cNvPicPr>
          <p:nvPr/>
        </p:nvPicPr>
        <p:blipFill>
          <a:blip r:embed="rId5"/>
          <a:stretch>
            <a:fillRect/>
          </a:stretch>
        </p:blipFill>
        <p:spPr>
          <a:xfrm>
            <a:off x="304800" y="2343150"/>
            <a:ext cx="3759101" cy="2324100"/>
          </a:xfrm>
          <a:prstGeom prst="rect">
            <a:avLst/>
          </a:prstGeom>
        </p:spPr>
      </p:pic>
      <p:pic>
        <p:nvPicPr>
          <p:cNvPr id="7" name="Image 5" descr="preencoded.png">    </p:cNvPr>
          <p:cNvPicPr>
            <a:picLocks noChangeAspect="1"/>
          </p:cNvPicPr>
          <p:nvPr/>
        </p:nvPicPr>
        <p:blipFill>
          <a:blip r:embed="rId6"/>
          <a:stretch>
            <a:fillRect/>
          </a:stretch>
        </p:blipFill>
        <p:spPr>
          <a:xfrm>
            <a:off x="495300" y="2571750"/>
            <a:ext cx="219075" cy="190500"/>
          </a:xfrm>
          <a:prstGeom prst="rect">
            <a:avLst/>
          </a:prstGeom>
        </p:spPr>
      </p:pic>
      <p:pic>
        <p:nvPicPr>
          <p:cNvPr id="8" name="Image 6" descr="preencoded.png">    </p:cNvPr>
          <p:cNvPicPr>
            <a:picLocks noChangeAspect="1"/>
          </p:cNvPicPr>
          <p:nvPr/>
        </p:nvPicPr>
        <p:blipFill>
          <a:blip r:embed="rId7"/>
          <a:stretch>
            <a:fillRect/>
          </a:stretch>
        </p:blipFill>
        <p:spPr>
          <a:xfrm>
            <a:off x="495300" y="2914650"/>
            <a:ext cx="381000" cy="381000"/>
          </a:xfrm>
          <a:prstGeom prst="rect">
            <a:avLst/>
          </a:prstGeom>
        </p:spPr>
      </p:pic>
      <p:pic>
        <p:nvPicPr>
          <p:cNvPr id="9" name="Image 7" descr="preencoded.png">    </p:cNvPr>
          <p:cNvPicPr>
            <a:picLocks noChangeAspect="1"/>
          </p:cNvPicPr>
          <p:nvPr/>
        </p:nvPicPr>
        <p:blipFill>
          <a:blip r:embed="rId8"/>
          <a:stretch>
            <a:fillRect/>
          </a:stretch>
        </p:blipFill>
        <p:spPr>
          <a:xfrm>
            <a:off x="4216301" y="2343150"/>
            <a:ext cx="3759250" cy="2324100"/>
          </a:xfrm>
          <a:prstGeom prst="rect">
            <a:avLst/>
          </a:prstGeom>
        </p:spPr>
      </p:pic>
      <p:pic>
        <p:nvPicPr>
          <p:cNvPr id="10" name="Image 8" descr="preencoded.png">    </p:cNvPr>
          <p:cNvPicPr>
            <a:picLocks noChangeAspect="1"/>
          </p:cNvPicPr>
          <p:nvPr/>
        </p:nvPicPr>
        <p:blipFill>
          <a:blip r:embed="rId9"/>
          <a:stretch>
            <a:fillRect/>
          </a:stretch>
        </p:blipFill>
        <p:spPr>
          <a:xfrm>
            <a:off x="4406801" y="2571750"/>
            <a:ext cx="190500" cy="190500"/>
          </a:xfrm>
          <a:prstGeom prst="rect">
            <a:avLst/>
          </a:prstGeom>
        </p:spPr>
      </p:pic>
      <p:pic>
        <p:nvPicPr>
          <p:cNvPr id="11" name="Image 9" descr="preencoded.png">    </p:cNvPr>
          <p:cNvPicPr>
            <a:picLocks noChangeAspect="1"/>
          </p:cNvPicPr>
          <p:nvPr/>
        </p:nvPicPr>
        <p:blipFill>
          <a:blip r:embed="rId10"/>
          <a:stretch>
            <a:fillRect/>
          </a:stretch>
        </p:blipFill>
        <p:spPr>
          <a:xfrm>
            <a:off x="4406801" y="2914650"/>
            <a:ext cx="381000" cy="381000"/>
          </a:xfrm>
          <a:prstGeom prst="rect">
            <a:avLst/>
          </a:prstGeom>
        </p:spPr>
      </p:pic>
      <p:pic>
        <p:nvPicPr>
          <p:cNvPr id="12" name="Image 10" descr="preencoded.png">    </p:cNvPr>
          <p:cNvPicPr>
            <a:picLocks noChangeAspect="1"/>
          </p:cNvPicPr>
          <p:nvPr/>
        </p:nvPicPr>
        <p:blipFill>
          <a:blip r:embed="rId11"/>
          <a:stretch>
            <a:fillRect/>
          </a:stretch>
        </p:blipFill>
        <p:spPr>
          <a:xfrm>
            <a:off x="4406801" y="3371850"/>
            <a:ext cx="381000" cy="381000"/>
          </a:xfrm>
          <a:prstGeom prst="rect">
            <a:avLst/>
          </a:prstGeom>
        </p:spPr>
      </p:pic>
      <p:pic>
        <p:nvPicPr>
          <p:cNvPr id="13" name="Image 11" descr="preencoded.png">    </p:cNvPr>
          <p:cNvPicPr>
            <a:picLocks noChangeAspect="1"/>
          </p:cNvPicPr>
          <p:nvPr/>
        </p:nvPicPr>
        <p:blipFill>
          <a:blip r:embed="rId12"/>
          <a:stretch>
            <a:fillRect/>
          </a:stretch>
        </p:blipFill>
        <p:spPr>
          <a:xfrm>
            <a:off x="8127950" y="2343150"/>
            <a:ext cx="3759101" cy="2324100"/>
          </a:xfrm>
          <a:prstGeom prst="rect">
            <a:avLst/>
          </a:prstGeom>
        </p:spPr>
      </p:pic>
      <p:pic>
        <p:nvPicPr>
          <p:cNvPr id="14" name="Image 12" descr="preencoded.png">    </p:cNvPr>
          <p:cNvPicPr>
            <a:picLocks noChangeAspect="1"/>
          </p:cNvPicPr>
          <p:nvPr/>
        </p:nvPicPr>
        <p:blipFill>
          <a:blip r:embed="rId13"/>
          <a:stretch>
            <a:fillRect/>
          </a:stretch>
        </p:blipFill>
        <p:spPr>
          <a:xfrm>
            <a:off x="8318450" y="2571750"/>
            <a:ext cx="190500" cy="190500"/>
          </a:xfrm>
          <a:prstGeom prst="rect">
            <a:avLst/>
          </a:prstGeom>
        </p:spPr>
      </p:pic>
      <p:pic>
        <p:nvPicPr>
          <p:cNvPr id="15" name="Image 13" descr="preencoded.png">    </p:cNvPr>
          <p:cNvPicPr>
            <a:picLocks noChangeAspect="1"/>
          </p:cNvPicPr>
          <p:nvPr/>
        </p:nvPicPr>
        <p:blipFill>
          <a:blip r:embed="rId14"/>
          <a:stretch>
            <a:fillRect/>
          </a:stretch>
        </p:blipFill>
        <p:spPr>
          <a:xfrm>
            <a:off x="8318450" y="2914650"/>
            <a:ext cx="381000" cy="381000"/>
          </a:xfrm>
          <a:prstGeom prst="rect">
            <a:avLst/>
          </a:prstGeom>
        </p:spPr>
      </p:pic>
      <p:pic>
        <p:nvPicPr>
          <p:cNvPr id="16" name="Image 14" descr="preencoded.png">    </p:cNvPr>
          <p:cNvPicPr>
            <a:picLocks noChangeAspect="1"/>
          </p:cNvPicPr>
          <p:nvPr/>
        </p:nvPicPr>
        <p:blipFill>
          <a:blip r:embed="rId15"/>
          <a:stretch>
            <a:fillRect/>
          </a:stretch>
        </p:blipFill>
        <p:spPr>
          <a:xfrm>
            <a:off x="8318450" y="3371850"/>
            <a:ext cx="381000" cy="381000"/>
          </a:xfrm>
          <a:prstGeom prst="rect">
            <a:avLst/>
          </a:prstGeom>
        </p:spPr>
      </p:pic>
      <p:pic>
        <p:nvPicPr>
          <p:cNvPr id="17" name="Image 15" descr="preencoded.png">    </p:cNvPr>
          <p:cNvPicPr>
            <a:picLocks noChangeAspect="1"/>
          </p:cNvPicPr>
          <p:nvPr/>
        </p:nvPicPr>
        <p:blipFill>
          <a:blip r:embed="rId16"/>
          <a:stretch>
            <a:fillRect/>
          </a:stretch>
        </p:blipFill>
        <p:spPr>
          <a:xfrm>
            <a:off x="304800" y="5038725"/>
            <a:ext cx="5559475" cy="1905000"/>
          </a:xfrm>
          <a:prstGeom prst="rect">
            <a:avLst/>
          </a:prstGeom>
        </p:spPr>
      </p:pic>
      <p:pic>
        <p:nvPicPr>
          <p:cNvPr id="18" name="Image 16" descr="preencoded.png">    </p:cNvPr>
          <p:cNvPicPr>
            <a:picLocks noChangeAspect="1"/>
          </p:cNvPicPr>
          <p:nvPr/>
        </p:nvPicPr>
        <p:blipFill>
          <a:blip r:embed="rId17"/>
          <a:stretch>
            <a:fillRect/>
          </a:stretch>
        </p:blipFill>
        <p:spPr>
          <a:xfrm>
            <a:off x="2246263" y="5476875"/>
            <a:ext cx="381000" cy="381000"/>
          </a:xfrm>
          <a:prstGeom prst="rect">
            <a:avLst/>
          </a:prstGeom>
        </p:spPr>
      </p:pic>
      <p:pic>
        <p:nvPicPr>
          <p:cNvPr id="19" name="Image 17" descr="preencoded.png">    </p:cNvPr>
          <p:cNvPicPr>
            <a:picLocks noChangeAspect="1"/>
          </p:cNvPicPr>
          <p:nvPr/>
        </p:nvPicPr>
        <p:blipFill>
          <a:blip r:embed="rId18"/>
          <a:stretch>
            <a:fillRect/>
          </a:stretch>
        </p:blipFill>
        <p:spPr>
          <a:xfrm>
            <a:off x="2779663" y="5476875"/>
            <a:ext cx="381000" cy="381000"/>
          </a:xfrm>
          <a:prstGeom prst="rect">
            <a:avLst/>
          </a:prstGeom>
        </p:spPr>
      </p:pic>
      <p:pic>
        <p:nvPicPr>
          <p:cNvPr id="20" name="Image 18" descr="preencoded.png">    </p:cNvPr>
          <p:cNvPicPr>
            <a:picLocks noChangeAspect="1"/>
          </p:cNvPicPr>
          <p:nvPr/>
        </p:nvPicPr>
        <p:blipFill>
          <a:blip r:embed="rId19"/>
          <a:stretch>
            <a:fillRect/>
          </a:stretch>
        </p:blipFill>
        <p:spPr>
          <a:xfrm>
            <a:off x="3198763" y="5476875"/>
            <a:ext cx="381000" cy="381000"/>
          </a:xfrm>
          <a:prstGeom prst="rect">
            <a:avLst/>
          </a:prstGeom>
        </p:spPr>
      </p:pic>
      <p:pic>
        <p:nvPicPr>
          <p:cNvPr id="21" name="Image 19" descr="preencoded.png">    </p:cNvPr>
          <p:cNvPicPr>
            <a:picLocks noChangeAspect="1"/>
          </p:cNvPicPr>
          <p:nvPr/>
        </p:nvPicPr>
        <p:blipFill>
          <a:blip r:embed="rId20"/>
          <a:stretch>
            <a:fillRect/>
          </a:stretch>
        </p:blipFill>
        <p:spPr>
          <a:xfrm>
            <a:off x="3655963" y="5476875"/>
            <a:ext cx="381000" cy="381000"/>
          </a:xfrm>
          <a:prstGeom prst="rect">
            <a:avLst/>
          </a:prstGeom>
        </p:spPr>
      </p:pic>
      <p:pic>
        <p:nvPicPr>
          <p:cNvPr id="22" name="Image 20" descr="preencoded.png">    </p:cNvPr>
          <p:cNvPicPr>
            <a:picLocks noChangeAspect="1"/>
          </p:cNvPicPr>
          <p:nvPr/>
        </p:nvPicPr>
        <p:blipFill>
          <a:blip r:embed="rId21"/>
          <a:stretch>
            <a:fillRect/>
          </a:stretch>
        </p:blipFill>
        <p:spPr>
          <a:xfrm>
            <a:off x="6327725" y="5038725"/>
            <a:ext cx="5559475" cy="1905000"/>
          </a:xfrm>
          <a:prstGeom prst="rect">
            <a:avLst/>
          </a:prstGeom>
        </p:spPr>
      </p:pic>
      <p:pic>
        <p:nvPicPr>
          <p:cNvPr id="23" name="Image 21" descr="preencoded.png">    </p:cNvPr>
          <p:cNvPicPr>
            <a:picLocks noChangeAspect="1"/>
          </p:cNvPicPr>
          <p:nvPr/>
        </p:nvPicPr>
        <p:blipFill>
          <a:blip r:embed="rId22"/>
          <a:stretch>
            <a:fillRect/>
          </a:stretch>
        </p:blipFill>
        <p:spPr>
          <a:xfrm>
            <a:off x="6470600" y="5605463"/>
            <a:ext cx="152400" cy="152400"/>
          </a:xfrm>
          <a:prstGeom prst="rect">
            <a:avLst/>
          </a:prstGeom>
        </p:spPr>
      </p:pic>
      <p:pic>
        <p:nvPicPr>
          <p:cNvPr id="24" name="Image 22" descr="preencoded.png">    </p:cNvPr>
          <p:cNvPicPr>
            <a:picLocks noChangeAspect="1"/>
          </p:cNvPicPr>
          <p:nvPr/>
        </p:nvPicPr>
        <p:blipFill>
          <a:blip r:embed="rId23"/>
          <a:stretch>
            <a:fillRect/>
          </a:stretch>
        </p:blipFill>
        <p:spPr>
          <a:xfrm>
            <a:off x="6470600" y="5910263"/>
            <a:ext cx="152400" cy="152400"/>
          </a:xfrm>
          <a:prstGeom prst="rect">
            <a:avLst/>
          </a:prstGeom>
        </p:spPr>
      </p:pic>
      <p:pic>
        <p:nvPicPr>
          <p:cNvPr id="25" name="Image 23" descr="preencoded.png">    </p:cNvPr>
          <p:cNvPicPr>
            <a:picLocks noChangeAspect="1"/>
          </p:cNvPicPr>
          <p:nvPr/>
        </p:nvPicPr>
        <p:blipFill>
          <a:blip r:embed="rId24"/>
          <a:stretch>
            <a:fillRect/>
          </a:stretch>
        </p:blipFill>
        <p:spPr>
          <a:xfrm>
            <a:off x="6470600" y="6215063"/>
            <a:ext cx="152400" cy="152400"/>
          </a:xfrm>
          <a:prstGeom prst="rect">
            <a:avLst/>
          </a:prstGeom>
        </p:spPr>
      </p:pic>
      <p:pic>
        <p:nvPicPr>
          <p:cNvPr id="26" name="Image 24" descr="preencoded.png">    </p:cNvPr>
          <p:cNvPicPr>
            <a:picLocks noChangeAspect="1"/>
          </p:cNvPicPr>
          <p:nvPr/>
        </p:nvPicPr>
        <p:blipFill>
          <a:blip r:embed="rId25"/>
          <a:stretch>
            <a:fillRect/>
          </a:stretch>
        </p:blipFill>
        <p:spPr>
          <a:xfrm>
            <a:off x="6470600" y="6519863"/>
            <a:ext cx="152400" cy="152400"/>
          </a:xfrm>
          <a:prstGeom prst="rect">
            <a:avLst/>
          </a:prstGeom>
        </p:spPr>
      </p:pic>
      <p:sp>
        <p:nvSpPr>
          <p:cNvPr id="27"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配色仕様の概要</a:t>
            </a:r>
            <a:endParaRPr lang="en-US" sz="1800" dirty="0"/>
          </a:p>
        </p:txBody>
      </p:sp>
      <p:sp>
        <p:nvSpPr>
          <p:cNvPr id="28" name="Text 1"/>
          <p:cNvSpPr/>
          <p:nvPr/>
        </p:nvSpPr>
        <p:spPr>
          <a:xfrm>
            <a:off x="762000" y="1085850"/>
            <a:ext cx="112014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配色の目的</a:t>
            </a:r>
            <a:endParaRPr lang="en-US" sz="1500" dirty="0"/>
          </a:p>
        </p:txBody>
      </p:sp>
      <p:sp>
        <p:nvSpPr>
          <p:cNvPr id="29" name="Text 2"/>
          <p:cNvSpPr/>
          <p:nvPr/>
        </p:nvSpPr>
        <p:spPr>
          <a:xfrm>
            <a:off x="495300" y="1466850"/>
            <a:ext cx="11201400"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散花シャンプーのPPT配色仕様は、ブランドの「天然感」と「専門性」を視覚的に表現するために、製品のコア原料である花の色を基調としています。シンプルでありながらも美しい配色により、情報の伝達効果を高め、視聴者の理解を深めることを目指しています。</a:t>
            </a:r>
            <a:endParaRPr lang="en-US" sz="1200" dirty="0"/>
          </a:p>
        </p:txBody>
      </p:sp>
      <p:sp>
        <p:nvSpPr>
          <p:cNvPr id="30" name="Text 3"/>
          <p:cNvSpPr/>
          <p:nvPr/>
        </p:nvSpPr>
        <p:spPr>
          <a:xfrm>
            <a:off x="790575" y="2533650"/>
            <a:ext cx="3378101"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メインカラー（主色）</a:t>
            </a:r>
            <a:endParaRPr lang="en-US" sz="1500" dirty="0"/>
          </a:p>
        </p:txBody>
      </p:sp>
      <p:sp>
        <p:nvSpPr>
          <p:cNvPr id="31" name="Text 4"/>
          <p:cNvSpPr/>
          <p:nvPr/>
        </p:nvSpPr>
        <p:spPr>
          <a:xfrm>
            <a:off x="971550" y="2990850"/>
            <a:ext cx="3353812"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プロヴァンスローズピンク (#F8C4C4)</a:t>
            </a:r>
            <a:endParaRPr lang="en-US" sz="1200" dirty="0"/>
          </a:p>
        </p:txBody>
      </p:sp>
      <p:sp>
        <p:nvSpPr>
          <p:cNvPr id="32" name="Text 5"/>
          <p:cNvSpPr/>
          <p:nvPr/>
        </p:nvSpPr>
        <p:spPr>
          <a:xfrm>
            <a:off x="495300" y="3371850"/>
            <a:ext cx="3378101" cy="1905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タイトルバー、重点モジュール背景</a:t>
            </a:r>
            <a:endParaRPr lang="en-US" sz="1050" dirty="0"/>
          </a:p>
        </p:txBody>
      </p:sp>
      <p:sp>
        <p:nvSpPr>
          <p:cNvPr id="33" name="Text 6"/>
          <p:cNvSpPr/>
          <p:nvPr/>
        </p:nvSpPr>
        <p:spPr>
          <a:xfrm>
            <a:off x="495300" y="3638550"/>
            <a:ext cx="3378101"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製品のコア原料である「フランスプロヴァンスローズ」をイメージした色調です。</a:t>
            </a:r>
            <a:endParaRPr lang="en-US" sz="1050" dirty="0"/>
          </a:p>
        </p:txBody>
      </p:sp>
      <p:sp>
        <p:nvSpPr>
          <p:cNvPr id="34" name="Text 7"/>
          <p:cNvSpPr/>
          <p:nvPr/>
        </p:nvSpPr>
        <p:spPr>
          <a:xfrm>
            <a:off x="4673501" y="2533650"/>
            <a:ext cx="337825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サブカラー（辅助色）</a:t>
            </a:r>
            <a:endParaRPr lang="en-US" sz="1500" dirty="0"/>
          </a:p>
        </p:txBody>
      </p:sp>
      <p:sp>
        <p:nvSpPr>
          <p:cNvPr id="35" name="Text 8"/>
          <p:cNvSpPr/>
          <p:nvPr/>
        </p:nvSpPr>
        <p:spPr>
          <a:xfrm>
            <a:off x="4883051" y="2990850"/>
            <a:ext cx="2793563"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カモミールイエロー (#FFF9C4)</a:t>
            </a:r>
            <a:endParaRPr lang="en-US" sz="1200" dirty="0"/>
          </a:p>
        </p:txBody>
      </p:sp>
      <p:sp>
        <p:nvSpPr>
          <p:cNvPr id="36" name="Text 9"/>
          <p:cNvSpPr/>
          <p:nvPr/>
        </p:nvSpPr>
        <p:spPr>
          <a:xfrm>
            <a:off x="4883051" y="3448050"/>
            <a:ext cx="2996267"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カレンデュラオレンジ (#FFD591)</a:t>
            </a:r>
            <a:endParaRPr lang="en-US" sz="1200" dirty="0"/>
          </a:p>
        </p:txBody>
      </p:sp>
      <p:sp>
        <p:nvSpPr>
          <p:cNvPr id="37" name="Text 10"/>
          <p:cNvSpPr/>
          <p:nvPr/>
        </p:nvSpPr>
        <p:spPr>
          <a:xfrm>
            <a:off x="4406801" y="3829050"/>
            <a:ext cx="3378250" cy="1905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グラフ塗りつぶし、アイコンカラー</a:t>
            </a:r>
            <a:endParaRPr lang="en-US" sz="1050" dirty="0"/>
          </a:p>
        </p:txBody>
      </p:sp>
      <p:sp>
        <p:nvSpPr>
          <p:cNvPr id="38" name="Text 11"/>
          <p:cNvSpPr/>
          <p:nvPr/>
        </p:nvSpPr>
        <p:spPr>
          <a:xfrm>
            <a:off x="4406801" y="4095750"/>
            <a:ext cx="3378250"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「ドイツカモミール」と「中国雲南カレンデュラ」の花の色に対応しています。</a:t>
            </a:r>
            <a:endParaRPr lang="en-US" sz="1050" dirty="0"/>
          </a:p>
        </p:txBody>
      </p:sp>
      <p:sp>
        <p:nvSpPr>
          <p:cNvPr id="39" name="Text 12"/>
          <p:cNvSpPr/>
          <p:nvPr/>
        </p:nvSpPr>
        <p:spPr>
          <a:xfrm>
            <a:off x="8585150" y="2533650"/>
            <a:ext cx="4053721"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ニュートラルカラー（中性色）</a:t>
            </a:r>
            <a:endParaRPr lang="en-US" sz="1500" dirty="0"/>
          </a:p>
        </p:txBody>
      </p:sp>
      <p:sp>
        <p:nvSpPr>
          <p:cNvPr id="40" name="Text 13"/>
          <p:cNvSpPr/>
          <p:nvPr/>
        </p:nvSpPr>
        <p:spPr>
          <a:xfrm>
            <a:off x="8794700" y="2990850"/>
            <a:ext cx="2400657"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ライスホワイト (#FAFAFA)</a:t>
            </a:r>
            <a:endParaRPr lang="en-US" sz="1200" dirty="0"/>
          </a:p>
        </p:txBody>
      </p:sp>
      <p:sp>
        <p:nvSpPr>
          <p:cNvPr id="41" name="Text 14"/>
          <p:cNvSpPr/>
          <p:nvPr/>
        </p:nvSpPr>
        <p:spPr>
          <a:xfrm>
            <a:off x="8794700" y="3448050"/>
            <a:ext cx="2237958"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ライトグレー (#F5F5F5)</a:t>
            </a:r>
            <a:endParaRPr lang="en-US" sz="1200" dirty="0"/>
          </a:p>
        </p:txBody>
      </p:sp>
      <p:sp>
        <p:nvSpPr>
          <p:cNvPr id="42" name="Text 15"/>
          <p:cNvSpPr/>
          <p:nvPr/>
        </p:nvSpPr>
        <p:spPr>
          <a:xfrm>
            <a:off x="8318450" y="3829050"/>
            <a:ext cx="3378101" cy="1905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本文背景、セクション背景</a:t>
            </a:r>
            <a:endParaRPr lang="en-US" sz="1050" dirty="0"/>
          </a:p>
        </p:txBody>
      </p:sp>
      <p:sp>
        <p:nvSpPr>
          <p:cNvPr id="43" name="Text 16"/>
          <p:cNvSpPr/>
          <p:nvPr/>
        </p:nvSpPr>
        <p:spPr>
          <a:xfrm>
            <a:off x="8318450" y="4095750"/>
            <a:ext cx="3378101"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低彩度の色調で文字の読みやすさを確保し、メイン・サブカラーの印象を引き立てる。</a:t>
            </a:r>
            <a:endParaRPr lang="en-US" sz="1050" dirty="0"/>
          </a:p>
        </p:txBody>
      </p:sp>
      <p:sp>
        <p:nvSpPr>
          <p:cNvPr id="44" name="Text 17"/>
          <p:cNvSpPr/>
          <p:nvPr/>
        </p:nvSpPr>
        <p:spPr>
          <a:xfrm>
            <a:off x="447675" y="5181600"/>
            <a:ext cx="5273725" cy="200025"/>
          </a:xfrm>
          <a:prstGeom prst="rect">
            <a:avLst/>
          </a:prstGeom>
          <a:noFill/>
          <a:ln/>
        </p:spPr>
        <p:txBody>
          <a:bodyPr wrap="square" lIns="0" tIns="0" rIns="0" bIns="0" rtlCol="0" anchor="t"/>
          <a:lstStyle/>
          <a:p>
            <a:pPr indent="0" marL="0">
              <a:lnSpc>
                <a:spcPts val="1575"/>
              </a:lnSpc>
              <a:buNone/>
            </a:pPr>
            <a:r>
              <a:rPr lang="en-US" sz="1050" b="1" dirty="0">
                <a:solidFill>
                  <a:srgbClr val="374151"/>
                </a:solidFill>
                <a:latin typeface="ui-sans-serif" pitchFamily="34" charset="0"/>
                <a:ea typeface="ui-sans-serif" pitchFamily="34" charset="-122"/>
                <a:cs typeface="ui-sans-serif" pitchFamily="34" charset="-120"/>
              </a:rPr>
              <a:t>色の適用範囲</a:t>
            </a:r>
            <a:endParaRPr lang="en-US" sz="1050" dirty="0"/>
          </a:p>
        </p:txBody>
      </p:sp>
      <p:sp>
        <p:nvSpPr>
          <p:cNvPr id="45" name="Text 18"/>
          <p:cNvSpPr/>
          <p:nvPr/>
        </p:nvSpPr>
        <p:spPr>
          <a:xfrm>
            <a:off x="2246263" y="5476875"/>
            <a:ext cx="381000" cy="381000"/>
          </a:xfrm>
          <a:prstGeom prst="rect">
            <a:avLst/>
          </a:prstGeom>
          <a:noFill/>
          <a:ln/>
        </p:spPr>
        <p:txBody>
          <a:bodyPr wrap="square" lIns="0" tIns="0" rIns="0" bIns="0" rtlCol="0" anchor="t"/>
          <a:lstStyle/>
          <a:p>
            <a:pPr algn="ct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A</a:t>
            </a:r>
            <a:endParaRPr lang="en-US" sz="1200" dirty="0"/>
          </a:p>
        </p:txBody>
      </p:sp>
      <p:sp>
        <p:nvSpPr>
          <p:cNvPr id="46" name="Text 19"/>
          <p:cNvSpPr/>
          <p:nvPr/>
        </p:nvSpPr>
        <p:spPr>
          <a:xfrm>
            <a:off x="2025283" y="5895975"/>
            <a:ext cx="822960"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タイトルバー</a:t>
            </a:r>
            <a:endParaRPr lang="en-US" sz="900" dirty="0"/>
          </a:p>
        </p:txBody>
      </p:sp>
      <p:sp>
        <p:nvSpPr>
          <p:cNvPr id="47" name="Text 20"/>
          <p:cNvSpPr/>
          <p:nvPr/>
        </p:nvSpPr>
        <p:spPr>
          <a:xfrm>
            <a:off x="2779663" y="5476875"/>
            <a:ext cx="381000" cy="381000"/>
          </a:xfrm>
          <a:prstGeom prst="rect">
            <a:avLst/>
          </a:prstGeom>
          <a:noFill/>
          <a:ln/>
        </p:spPr>
        <p:txBody>
          <a:bodyPr wrap="square" lIns="0" tIns="0" rIns="0" bIns="0" rtlCol="0" anchor="t"/>
          <a:lstStyle/>
          <a:p>
            <a:pPr algn="ct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B</a:t>
            </a:r>
            <a:endParaRPr lang="en-US" sz="1200" dirty="0"/>
          </a:p>
        </p:txBody>
      </p:sp>
      <p:sp>
        <p:nvSpPr>
          <p:cNvPr id="48" name="Text 21"/>
          <p:cNvSpPr/>
          <p:nvPr/>
        </p:nvSpPr>
        <p:spPr>
          <a:xfrm>
            <a:off x="2741563" y="5895975"/>
            <a:ext cx="457200"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グラフ</a:t>
            </a:r>
            <a:endParaRPr lang="en-US" sz="900" dirty="0"/>
          </a:p>
        </p:txBody>
      </p:sp>
      <p:sp>
        <p:nvSpPr>
          <p:cNvPr id="49" name="Text 22"/>
          <p:cNvSpPr/>
          <p:nvPr/>
        </p:nvSpPr>
        <p:spPr>
          <a:xfrm>
            <a:off x="3198763" y="5476875"/>
            <a:ext cx="381000" cy="381000"/>
          </a:xfrm>
          <a:prstGeom prst="rect">
            <a:avLst/>
          </a:prstGeom>
          <a:noFill/>
          <a:ln/>
        </p:spPr>
        <p:txBody>
          <a:bodyPr wrap="square" lIns="0" tIns="0" rIns="0" bIns="0" rtlCol="0" anchor="t"/>
          <a:lstStyle/>
          <a:p>
            <a:pPr algn="ct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C</a:t>
            </a:r>
            <a:endParaRPr lang="en-US" sz="1200" dirty="0"/>
          </a:p>
        </p:txBody>
      </p:sp>
      <p:sp>
        <p:nvSpPr>
          <p:cNvPr id="50" name="Text 23"/>
          <p:cNvSpPr/>
          <p:nvPr/>
        </p:nvSpPr>
        <p:spPr>
          <a:xfrm>
            <a:off x="3114943" y="5895975"/>
            <a:ext cx="548640"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アイコン</a:t>
            </a:r>
            <a:endParaRPr lang="en-US" sz="900" dirty="0"/>
          </a:p>
        </p:txBody>
      </p:sp>
      <p:sp>
        <p:nvSpPr>
          <p:cNvPr id="51" name="Text 24"/>
          <p:cNvSpPr/>
          <p:nvPr/>
        </p:nvSpPr>
        <p:spPr>
          <a:xfrm>
            <a:off x="3655963" y="5476875"/>
            <a:ext cx="381000" cy="381000"/>
          </a:xfrm>
          <a:prstGeom prst="rect">
            <a:avLst/>
          </a:prstGeom>
          <a:noFill/>
          <a:ln/>
        </p:spPr>
        <p:txBody>
          <a:bodyPr wrap="square" lIns="0" tIns="0" rIns="0" bIns="0" rtlCol="0" anchor="t"/>
          <a:lstStyle/>
          <a:p>
            <a:pPr algn="ct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D</a:t>
            </a:r>
            <a:endParaRPr lang="en-US" sz="1200" dirty="0"/>
          </a:p>
        </p:txBody>
      </p:sp>
      <p:sp>
        <p:nvSpPr>
          <p:cNvPr id="52" name="Text 25"/>
          <p:cNvSpPr/>
          <p:nvPr/>
        </p:nvSpPr>
        <p:spPr>
          <a:xfrm>
            <a:off x="3572143" y="5895975"/>
            <a:ext cx="548640"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本文背景</a:t>
            </a:r>
            <a:endParaRPr lang="en-US" sz="900" dirty="0"/>
          </a:p>
        </p:txBody>
      </p:sp>
      <p:sp>
        <p:nvSpPr>
          <p:cNvPr id="53" name="Text 26"/>
          <p:cNvSpPr/>
          <p:nvPr/>
        </p:nvSpPr>
        <p:spPr>
          <a:xfrm>
            <a:off x="6470600" y="5181600"/>
            <a:ext cx="5273725" cy="200025"/>
          </a:xfrm>
          <a:prstGeom prst="rect">
            <a:avLst/>
          </a:prstGeom>
          <a:noFill/>
          <a:ln/>
        </p:spPr>
        <p:txBody>
          <a:bodyPr wrap="square" lIns="0" tIns="0" rIns="0" bIns="0" rtlCol="0" anchor="t"/>
          <a:lstStyle/>
          <a:p>
            <a:pPr indent="0" marL="0">
              <a:lnSpc>
                <a:spcPts val="1575"/>
              </a:lnSpc>
              <a:buNone/>
            </a:pPr>
            <a:r>
              <a:rPr lang="en-US" sz="1050" b="1" dirty="0">
                <a:solidFill>
                  <a:srgbClr val="374151"/>
                </a:solidFill>
                <a:latin typeface="ui-sans-serif" pitchFamily="34" charset="0"/>
                <a:ea typeface="ui-sans-serif" pitchFamily="34" charset="-122"/>
                <a:cs typeface="ui-sans-serif" pitchFamily="34" charset="-120"/>
              </a:rPr>
              <a:t>配色の効果</a:t>
            </a:r>
            <a:endParaRPr lang="en-US" sz="1050" dirty="0"/>
          </a:p>
        </p:txBody>
      </p:sp>
      <p:sp>
        <p:nvSpPr>
          <p:cNvPr id="54" name="Text 27"/>
          <p:cNvSpPr/>
          <p:nvPr/>
        </p:nvSpPr>
        <p:spPr>
          <a:xfrm>
            <a:off x="6699200" y="5567363"/>
            <a:ext cx="3108960" cy="228600"/>
          </a:xfrm>
          <a:prstGeom prst="rect">
            <a:avLst/>
          </a:prstGeom>
          <a:noFill/>
          <a:ln/>
        </p:spPr>
        <p:txBody>
          <a:bodyPr wrap="square" lIns="0" tIns="0" rIns="0" bIns="0" rtlCol="0" anchor="t"/>
          <a:lstStyle/>
          <a:p>
            <a:pPr algn="l" indent="0" marL="0">
              <a:lnSpc>
                <a:spcPts val="1800"/>
              </a:lnSpc>
              <a:buNone/>
            </a:pPr>
            <a:r>
              <a:rPr lang="en-US" sz="1200" dirty="0">
                <a:solidFill>
                  <a:srgbClr val="000000"/>
                </a:solidFill>
                <a:latin typeface="ui-sans-serif" pitchFamily="34" charset="0"/>
                <a:ea typeface="ui-sans-serif" pitchFamily="34" charset="-122"/>
                <a:cs typeface="ui-sans-serif" pitchFamily="34" charset="-120"/>
              </a:rPr>
              <a:t>ブランドイメージの一貫性を保ちます</a:t>
            </a:r>
            <a:endParaRPr lang="en-US" sz="1200" dirty="0"/>
          </a:p>
        </p:txBody>
      </p:sp>
      <p:sp>
        <p:nvSpPr>
          <p:cNvPr id="55" name="Text 28"/>
          <p:cNvSpPr/>
          <p:nvPr/>
        </p:nvSpPr>
        <p:spPr>
          <a:xfrm>
            <a:off x="6699200" y="5872163"/>
            <a:ext cx="2377440" cy="228600"/>
          </a:xfrm>
          <a:prstGeom prst="rect">
            <a:avLst/>
          </a:prstGeom>
          <a:noFill/>
          <a:ln/>
        </p:spPr>
        <p:txBody>
          <a:bodyPr wrap="square" lIns="0" tIns="0" rIns="0" bIns="0" rtlCol="0" anchor="t"/>
          <a:lstStyle/>
          <a:p>
            <a:pPr algn="l" indent="0" marL="0">
              <a:lnSpc>
                <a:spcPts val="1800"/>
              </a:lnSpc>
              <a:buNone/>
            </a:pPr>
            <a:r>
              <a:rPr lang="en-US" sz="1200" dirty="0">
                <a:solidFill>
                  <a:srgbClr val="000000"/>
                </a:solidFill>
                <a:latin typeface="ui-sans-serif" pitchFamily="34" charset="0"/>
                <a:ea typeface="ui-sans-serif" pitchFamily="34" charset="-122"/>
                <a:cs typeface="ui-sans-serif" pitchFamily="34" charset="-120"/>
              </a:rPr>
              <a:t>情報を視覚的に明確にします</a:t>
            </a:r>
            <a:endParaRPr lang="en-US" sz="1200" dirty="0"/>
          </a:p>
        </p:txBody>
      </p:sp>
      <p:sp>
        <p:nvSpPr>
          <p:cNvPr id="56" name="Text 29"/>
          <p:cNvSpPr/>
          <p:nvPr/>
        </p:nvSpPr>
        <p:spPr>
          <a:xfrm>
            <a:off x="6699200" y="6176963"/>
            <a:ext cx="2011680" cy="228600"/>
          </a:xfrm>
          <a:prstGeom prst="rect">
            <a:avLst/>
          </a:prstGeom>
          <a:noFill/>
          <a:ln/>
        </p:spPr>
        <p:txBody>
          <a:bodyPr wrap="square" lIns="0" tIns="0" rIns="0" bIns="0" rtlCol="0" anchor="t"/>
          <a:lstStyle/>
          <a:p>
            <a:pPr algn="l" indent="0" marL="0">
              <a:lnSpc>
                <a:spcPts val="1800"/>
              </a:lnSpc>
              <a:buNone/>
            </a:pPr>
            <a:r>
              <a:rPr lang="en-US" sz="1200" dirty="0">
                <a:solidFill>
                  <a:srgbClr val="000000"/>
                </a:solidFill>
                <a:latin typeface="ui-sans-serif" pitchFamily="34" charset="0"/>
                <a:ea typeface="ui-sans-serif" pitchFamily="34" charset="-122"/>
                <a:cs typeface="ui-sans-serif" pitchFamily="34" charset="-120"/>
              </a:rPr>
              <a:t>高い可読性を確保します</a:t>
            </a:r>
            <a:endParaRPr lang="en-US" sz="1200" dirty="0"/>
          </a:p>
        </p:txBody>
      </p:sp>
      <p:sp>
        <p:nvSpPr>
          <p:cNvPr id="57" name="Text 30"/>
          <p:cNvSpPr/>
          <p:nvPr/>
        </p:nvSpPr>
        <p:spPr>
          <a:xfrm>
            <a:off x="6699200" y="6481763"/>
            <a:ext cx="3657600" cy="228600"/>
          </a:xfrm>
          <a:prstGeom prst="rect">
            <a:avLst/>
          </a:prstGeom>
          <a:noFill/>
          <a:ln/>
        </p:spPr>
        <p:txBody>
          <a:bodyPr wrap="square" lIns="0" tIns="0" rIns="0" bIns="0" rtlCol="0" anchor="t"/>
          <a:lstStyle/>
          <a:p>
            <a:pPr algn="l" indent="0" marL="0">
              <a:lnSpc>
                <a:spcPts val="1800"/>
              </a:lnSpc>
              <a:buNone/>
            </a:pPr>
            <a:r>
              <a:rPr lang="en-US" sz="1200" dirty="0">
                <a:solidFill>
                  <a:srgbClr val="000000"/>
                </a:solidFill>
                <a:latin typeface="ui-sans-serif" pitchFamily="34" charset="0"/>
                <a:ea typeface="ui-sans-serif" pitchFamily="34" charset="-122"/>
                <a:cs typeface="ui-sans-serif" pitchFamily="34" charset="-120"/>
              </a:rPr>
              <a:t>シンプルかつ美しいデザインを作り出します</a:t>
            </a:r>
            <a:endParaRPr lang="en-US" sz="1200" dirty="0"/>
          </a:p>
        </p:txBody>
      </p:sp>
      <p:sp>
        <p:nvSpPr>
          <p:cNvPr id="58" name="Text 31"/>
          <p:cNvSpPr/>
          <p:nvPr/>
        </p:nvSpPr>
        <p:spPr>
          <a:xfrm>
            <a:off x="304800" y="7362825"/>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7496175"/>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895350"/>
            <a:ext cx="6527750" cy="1905000"/>
          </a:xfrm>
          <a:prstGeom prst="rect">
            <a:avLst/>
          </a:prstGeom>
        </p:spPr>
      </p:pic>
      <p:pic>
        <p:nvPicPr>
          <p:cNvPr id="5" name="Image 3" descr="preencoded.png">    </p:cNvPr>
          <p:cNvPicPr>
            <a:picLocks noChangeAspect="1"/>
          </p:cNvPicPr>
          <p:nvPr/>
        </p:nvPicPr>
        <p:blipFill>
          <a:blip r:embed="rId4"/>
          <a:stretch>
            <a:fillRect/>
          </a:stretch>
        </p:blipFill>
        <p:spPr>
          <a:xfrm>
            <a:off x="495300" y="1085850"/>
            <a:ext cx="571500" cy="571500"/>
          </a:xfrm>
          <a:prstGeom prst="rect">
            <a:avLst/>
          </a:prstGeom>
        </p:spPr>
      </p:pic>
      <p:pic>
        <p:nvPicPr>
          <p:cNvPr id="6" name="Image 4" descr="preencoded.png">    </p:cNvPr>
          <p:cNvPicPr>
            <a:picLocks noChangeAspect="1"/>
          </p:cNvPicPr>
          <p:nvPr/>
        </p:nvPicPr>
        <p:blipFill>
          <a:blip r:embed="rId5"/>
          <a:stretch>
            <a:fillRect/>
          </a:stretch>
        </p:blipFill>
        <p:spPr>
          <a:xfrm>
            <a:off x="495300" y="1809750"/>
            <a:ext cx="2997101" cy="647700"/>
          </a:xfrm>
          <a:prstGeom prst="rect">
            <a:avLst/>
          </a:prstGeom>
        </p:spPr>
      </p:pic>
      <p:pic>
        <p:nvPicPr>
          <p:cNvPr id="7" name="Image 5" descr="preencoded.png">    </p:cNvPr>
          <p:cNvPicPr>
            <a:picLocks noChangeAspect="1"/>
          </p:cNvPicPr>
          <p:nvPr/>
        </p:nvPicPr>
        <p:blipFill>
          <a:blip r:embed="rId6"/>
          <a:stretch>
            <a:fillRect/>
          </a:stretch>
        </p:blipFill>
        <p:spPr>
          <a:xfrm>
            <a:off x="3644801" y="1809750"/>
            <a:ext cx="2997250" cy="647700"/>
          </a:xfrm>
          <a:prstGeom prst="rect">
            <a:avLst/>
          </a:prstGeom>
        </p:spPr>
      </p:pic>
      <p:pic>
        <p:nvPicPr>
          <p:cNvPr id="8" name="Image 6" descr="preencoded.png">    </p:cNvPr>
          <p:cNvPicPr>
            <a:picLocks noChangeAspect="1"/>
          </p:cNvPicPr>
          <p:nvPr/>
        </p:nvPicPr>
        <p:blipFill>
          <a:blip r:embed="rId7"/>
          <a:stretch>
            <a:fillRect/>
          </a:stretch>
        </p:blipFill>
        <p:spPr>
          <a:xfrm>
            <a:off x="304800" y="3028950"/>
            <a:ext cx="6527750" cy="3743325"/>
          </a:xfrm>
          <a:prstGeom prst="rect">
            <a:avLst/>
          </a:prstGeom>
        </p:spPr>
      </p:pic>
      <p:pic>
        <p:nvPicPr>
          <p:cNvPr id="9" name="Image 7" descr="preencoded.png">    </p:cNvPr>
          <p:cNvPicPr>
            <a:picLocks noChangeAspect="1"/>
          </p:cNvPicPr>
          <p:nvPr/>
        </p:nvPicPr>
        <p:blipFill>
          <a:blip r:embed="rId8"/>
          <a:stretch>
            <a:fillRect/>
          </a:stretch>
        </p:blipFill>
        <p:spPr>
          <a:xfrm>
            <a:off x="495300" y="3257550"/>
            <a:ext cx="190500" cy="190500"/>
          </a:xfrm>
          <a:prstGeom prst="rect">
            <a:avLst/>
          </a:prstGeom>
        </p:spPr>
      </p:pic>
      <p:pic>
        <p:nvPicPr>
          <p:cNvPr id="10" name="Image 8" descr="preencoded.png">    </p:cNvPr>
          <p:cNvPicPr>
            <a:picLocks noChangeAspect="1"/>
          </p:cNvPicPr>
          <p:nvPr/>
        </p:nvPicPr>
        <p:blipFill>
          <a:blip r:embed="rId9"/>
          <a:stretch>
            <a:fillRect/>
          </a:stretch>
        </p:blipFill>
        <p:spPr>
          <a:xfrm>
            <a:off x="495300" y="3905250"/>
            <a:ext cx="381000" cy="381000"/>
          </a:xfrm>
          <a:prstGeom prst="rect">
            <a:avLst/>
          </a:prstGeom>
        </p:spPr>
      </p:pic>
      <p:pic>
        <p:nvPicPr>
          <p:cNvPr id="11" name="Image 9" descr="preencoded.png">    </p:cNvPr>
          <p:cNvPicPr>
            <a:picLocks noChangeAspect="1"/>
          </p:cNvPicPr>
          <p:nvPr/>
        </p:nvPicPr>
        <p:blipFill>
          <a:blip r:embed="rId10"/>
          <a:stretch>
            <a:fillRect/>
          </a:stretch>
        </p:blipFill>
        <p:spPr>
          <a:xfrm>
            <a:off x="609600" y="4019550"/>
            <a:ext cx="152400" cy="152400"/>
          </a:xfrm>
          <a:prstGeom prst="rect">
            <a:avLst/>
          </a:prstGeom>
        </p:spPr>
      </p:pic>
      <p:pic>
        <p:nvPicPr>
          <p:cNvPr id="12" name="Image 10" descr="preencoded.png">    </p:cNvPr>
          <p:cNvPicPr>
            <a:picLocks noChangeAspect="1"/>
          </p:cNvPicPr>
          <p:nvPr/>
        </p:nvPicPr>
        <p:blipFill>
          <a:blip r:embed="rId11"/>
          <a:stretch>
            <a:fillRect/>
          </a:stretch>
        </p:blipFill>
        <p:spPr>
          <a:xfrm>
            <a:off x="495300" y="4962525"/>
            <a:ext cx="381000" cy="381000"/>
          </a:xfrm>
          <a:prstGeom prst="rect">
            <a:avLst/>
          </a:prstGeom>
        </p:spPr>
      </p:pic>
      <p:pic>
        <p:nvPicPr>
          <p:cNvPr id="13" name="Image 11" descr="preencoded.png">    </p:cNvPr>
          <p:cNvPicPr>
            <a:picLocks noChangeAspect="1"/>
          </p:cNvPicPr>
          <p:nvPr/>
        </p:nvPicPr>
        <p:blipFill>
          <a:blip r:embed="rId12"/>
          <a:stretch>
            <a:fillRect/>
          </a:stretch>
        </p:blipFill>
        <p:spPr>
          <a:xfrm>
            <a:off x="609600" y="5076825"/>
            <a:ext cx="152400" cy="152400"/>
          </a:xfrm>
          <a:prstGeom prst="rect">
            <a:avLst/>
          </a:prstGeom>
        </p:spPr>
      </p:pic>
      <p:pic>
        <p:nvPicPr>
          <p:cNvPr id="14" name="Image 12" descr="preencoded.png">    </p:cNvPr>
          <p:cNvPicPr>
            <a:picLocks noChangeAspect="1"/>
          </p:cNvPicPr>
          <p:nvPr/>
        </p:nvPicPr>
        <p:blipFill>
          <a:blip r:embed="rId13"/>
          <a:stretch>
            <a:fillRect/>
          </a:stretch>
        </p:blipFill>
        <p:spPr>
          <a:xfrm>
            <a:off x="495300" y="5905500"/>
            <a:ext cx="381000" cy="381000"/>
          </a:xfrm>
          <a:prstGeom prst="rect">
            <a:avLst/>
          </a:prstGeom>
        </p:spPr>
      </p:pic>
      <p:pic>
        <p:nvPicPr>
          <p:cNvPr id="15" name="Image 13" descr="preencoded.png">    </p:cNvPr>
          <p:cNvPicPr>
            <a:picLocks noChangeAspect="1"/>
          </p:cNvPicPr>
          <p:nvPr/>
        </p:nvPicPr>
        <p:blipFill>
          <a:blip r:embed="rId14"/>
          <a:stretch>
            <a:fillRect/>
          </a:stretch>
        </p:blipFill>
        <p:spPr>
          <a:xfrm>
            <a:off x="600075" y="6019800"/>
            <a:ext cx="171450" cy="152400"/>
          </a:xfrm>
          <a:prstGeom prst="rect">
            <a:avLst/>
          </a:prstGeom>
        </p:spPr>
      </p:pic>
      <p:pic>
        <p:nvPicPr>
          <p:cNvPr id="16" name="Image 14" descr="preencoded.png">    </p:cNvPr>
          <p:cNvPicPr>
            <a:picLocks noChangeAspect="1"/>
          </p:cNvPicPr>
          <p:nvPr/>
        </p:nvPicPr>
        <p:blipFill>
          <a:blip r:embed="rId15"/>
          <a:stretch>
            <a:fillRect/>
          </a:stretch>
        </p:blipFill>
        <p:spPr>
          <a:xfrm>
            <a:off x="7061150" y="895350"/>
            <a:ext cx="4825901" cy="2438400"/>
          </a:xfrm>
          <a:prstGeom prst="rect">
            <a:avLst/>
          </a:prstGeom>
        </p:spPr>
      </p:pic>
      <p:pic>
        <p:nvPicPr>
          <p:cNvPr id="17" name="Image 15" descr="preencoded.png">    </p:cNvPr>
          <p:cNvPicPr>
            <a:picLocks noChangeAspect="1"/>
          </p:cNvPicPr>
          <p:nvPr/>
        </p:nvPicPr>
        <p:blipFill>
          <a:blip r:embed="rId16"/>
          <a:stretch>
            <a:fillRect/>
          </a:stretch>
        </p:blipFill>
        <p:spPr>
          <a:xfrm>
            <a:off x="7061150" y="3790950"/>
            <a:ext cx="4825901" cy="2981325"/>
          </a:xfrm>
          <a:prstGeom prst="rect">
            <a:avLst/>
          </a:prstGeom>
        </p:spPr>
      </p:pic>
      <p:pic>
        <p:nvPicPr>
          <p:cNvPr id="18" name="Image 16" descr="preencoded.png">    </p:cNvPr>
          <p:cNvPicPr>
            <a:picLocks noChangeAspect="1"/>
          </p:cNvPicPr>
          <p:nvPr/>
        </p:nvPicPr>
        <p:blipFill>
          <a:blip r:embed="rId17"/>
          <a:stretch>
            <a:fillRect/>
          </a:stretch>
        </p:blipFill>
        <p:spPr>
          <a:xfrm>
            <a:off x="7251650" y="4019550"/>
            <a:ext cx="142875" cy="190500"/>
          </a:xfrm>
          <a:prstGeom prst="rect">
            <a:avLst/>
          </a:prstGeom>
        </p:spPr>
      </p:pic>
      <p:pic>
        <p:nvPicPr>
          <p:cNvPr id="19" name="Image 17" descr="preencoded.png">    </p:cNvPr>
          <p:cNvPicPr>
            <a:picLocks noChangeAspect="1"/>
          </p:cNvPicPr>
          <p:nvPr/>
        </p:nvPicPr>
        <p:blipFill>
          <a:blip r:embed="rId18"/>
          <a:stretch>
            <a:fillRect/>
          </a:stretch>
        </p:blipFill>
        <p:spPr>
          <a:xfrm>
            <a:off x="7251650" y="4438650"/>
            <a:ext cx="4444901" cy="1809750"/>
          </a:xfrm>
          <a:prstGeom prst="rect">
            <a:avLst/>
          </a:prstGeom>
        </p:spPr>
      </p:pic>
      <p:pic>
        <p:nvPicPr>
          <p:cNvPr id="20" name="Image 18" descr="preencoded.png">    </p:cNvPr>
          <p:cNvPicPr>
            <a:picLocks noChangeAspect="1"/>
          </p:cNvPicPr>
          <p:nvPr/>
        </p:nvPicPr>
        <p:blipFill>
          <a:blip r:embed="rId19"/>
          <a:stretch>
            <a:fillRect/>
          </a:stretch>
        </p:blipFill>
        <p:spPr>
          <a:xfrm>
            <a:off x="7394525" y="5191125"/>
            <a:ext cx="1927175" cy="609600"/>
          </a:xfrm>
          <a:prstGeom prst="rect">
            <a:avLst/>
          </a:prstGeom>
        </p:spPr>
      </p:pic>
      <p:pic>
        <p:nvPicPr>
          <p:cNvPr id="21" name="Image 19" descr="preencoded.png">    </p:cNvPr>
          <p:cNvPicPr>
            <a:picLocks noChangeAspect="1"/>
          </p:cNvPicPr>
          <p:nvPr/>
        </p:nvPicPr>
        <p:blipFill>
          <a:blip r:embed="rId20"/>
          <a:stretch>
            <a:fillRect/>
          </a:stretch>
        </p:blipFill>
        <p:spPr>
          <a:xfrm>
            <a:off x="7508825" y="5305425"/>
            <a:ext cx="1698575" cy="381000"/>
          </a:xfrm>
          <a:prstGeom prst="rect">
            <a:avLst/>
          </a:prstGeom>
        </p:spPr>
      </p:pic>
      <p:pic>
        <p:nvPicPr>
          <p:cNvPr id="22" name="Image 20" descr="preencoded.png">    </p:cNvPr>
          <p:cNvPicPr>
            <a:picLocks noChangeAspect="1"/>
          </p:cNvPicPr>
          <p:nvPr/>
        </p:nvPicPr>
        <p:blipFill>
          <a:blip r:embed="rId21"/>
          <a:stretch>
            <a:fillRect/>
          </a:stretch>
        </p:blipFill>
        <p:spPr>
          <a:xfrm>
            <a:off x="7661225" y="5419725"/>
            <a:ext cx="171450" cy="152400"/>
          </a:xfrm>
          <a:prstGeom prst="rect">
            <a:avLst/>
          </a:prstGeom>
        </p:spPr>
      </p:pic>
      <p:pic>
        <p:nvPicPr>
          <p:cNvPr id="23" name="Image 21" descr="preencoded.png">    </p:cNvPr>
          <p:cNvPicPr>
            <a:picLocks noChangeAspect="1"/>
          </p:cNvPicPr>
          <p:nvPr/>
        </p:nvPicPr>
        <p:blipFill>
          <a:blip r:embed="rId22"/>
          <a:stretch>
            <a:fillRect/>
          </a:stretch>
        </p:blipFill>
        <p:spPr>
          <a:xfrm>
            <a:off x="9626501" y="4886325"/>
            <a:ext cx="1927175" cy="1219200"/>
          </a:xfrm>
          <a:prstGeom prst="rect">
            <a:avLst/>
          </a:prstGeom>
        </p:spPr>
      </p:pic>
      <p:pic>
        <p:nvPicPr>
          <p:cNvPr id="24" name="Image 22" descr="preencoded.png">    </p:cNvPr>
          <p:cNvPicPr>
            <a:picLocks noChangeAspect="1"/>
          </p:cNvPicPr>
          <p:nvPr/>
        </p:nvPicPr>
        <p:blipFill>
          <a:blip r:embed="rId23"/>
          <a:stretch>
            <a:fillRect/>
          </a:stretch>
        </p:blipFill>
        <p:spPr>
          <a:xfrm>
            <a:off x="9740801" y="5000625"/>
            <a:ext cx="1698575" cy="990600"/>
          </a:xfrm>
          <a:prstGeom prst="rect">
            <a:avLst/>
          </a:prstGeom>
        </p:spPr>
      </p:pic>
      <p:sp>
        <p:nvSpPr>
          <p:cNvPr id="25"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メインカラー：プロヴァンスローズピンク</a:t>
            </a:r>
            <a:endParaRPr lang="en-US" sz="1800" dirty="0"/>
          </a:p>
        </p:txBody>
      </p:sp>
      <p:sp>
        <p:nvSpPr>
          <p:cNvPr id="26" name="Text 1"/>
          <p:cNvSpPr/>
          <p:nvPr/>
        </p:nvSpPr>
        <p:spPr>
          <a:xfrm>
            <a:off x="1162050" y="1123950"/>
            <a:ext cx="27432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プロヴァンスローズピンク</a:t>
            </a:r>
            <a:endParaRPr lang="en-US" sz="1500" dirty="0"/>
          </a:p>
        </p:txBody>
      </p:sp>
      <p:sp>
        <p:nvSpPr>
          <p:cNvPr id="27" name="Text 2"/>
          <p:cNvSpPr/>
          <p:nvPr/>
        </p:nvSpPr>
        <p:spPr>
          <a:xfrm>
            <a:off x="1162050" y="1390650"/>
            <a:ext cx="2286000" cy="228600"/>
          </a:xfrm>
          <a:prstGeom prst="rect">
            <a:avLst/>
          </a:prstGeom>
          <a:noFill/>
          <a:ln/>
        </p:spPr>
        <p:txBody>
          <a:bodyPr wrap="square" lIns="0" tIns="0" rIns="0" bIns="0" rtlCol="0" anchor="t"/>
          <a:lstStyle/>
          <a:p>
            <a:pPr indent="0" marL="0">
              <a:lnSpc>
                <a:spcPts val="1800"/>
              </a:lnSpc>
              <a:buNone/>
            </a:pPr>
            <a:r>
              <a:rPr lang="en-US" sz="1200" dirty="0">
                <a:solidFill>
                  <a:srgbClr val="4B5563"/>
                </a:solidFill>
                <a:latin typeface="ui-sans-serif" pitchFamily="34" charset="0"/>
                <a:ea typeface="ui-sans-serif" pitchFamily="34" charset="-122"/>
                <a:cs typeface="ui-sans-serif" pitchFamily="34" charset="-120"/>
              </a:rPr>
              <a:t>#F8C4C4</a:t>
            </a:r>
            <a:endParaRPr lang="en-US" sz="1200" dirty="0"/>
          </a:p>
        </p:txBody>
      </p:sp>
      <p:sp>
        <p:nvSpPr>
          <p:cNvPr id="28" name="Text 3"/>
          <p:cNvSpPr/>
          <p:nvPr/>
        </p:nvSpPr>
        <p:spPr>
          <a:xfrm>
            <a:off x="609600" y="1924050"/>
            <a:ext cx="2768501" cy="190500"/>
          </a:xfrm>
          <a:prstGeom prst="rect">
            <a:avLst/>
          </a:prstGeom>
          <a:noFill/>
          <a:ln/>
        </p:spPr>
        <p:txBody>
          <a:bodyPr wrap="square" lIns="0" tIns="0" rIns="0" bIns="0" rtlCol="0" anchor="t"/>
          <a:lstStyle/>
          <a:p>
            <a:pPr indent="0" marL="0">
              <a:lnSpc>
                <a:spcPts val="1500"/>
              </a:lnSpc>
              <a:buNone/>
            </a:pPr>
            <a:r>
              <a:rPr lang="en-US" sz="1050" b="1" dirty="0">
                <a:solidFill>
                  <a:srgbClr val="374151"/>
                </a:solidFill>
                <a:latin typeface="ui-sans-serif" pitchFamily="34" charset="0"/>
                <a:ea typeface="ui-sans-serif" pitchFamily="34" charset="-122"/>
                <a:cs typeface="ui-sans-serif" pitchFamily="34" charset="-120"/>
              </a:rPr>
              <a:t>用途</a:t>
            </a:r>
            <a:endParaRPr lang="en-US" sz="1050" dirty="0"/>
          </a:p>
        </p:txBody>
      </p:sp>
      <p:sp>
        <p:nvSpPr>
          <p:cNvPr id="29" name="Text 4"/>
          <p:cNvSpPr/>
          <p:nvPr/>
        </p:nvSpPr>
        <p:spPr>
          <a:xfrm>
            <a:off x="609600" y="2152650"/>
            <a:ext cx="3322201"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タイトルバー、重点モジュール背景</a:t>
            </a:r>
            <a:endParaRPr lang="en-US" sz="1050" dirty="0"/>
          </a:p>
        </p:txBody>
      </p:sp>
      <p:sp>
        <p:nvSpPr>
          <p:cNvPr id="30" name="Text 5"/>
          <p:cNvSpPr/>
          <p:nvPr/>
        </p:nvSpPr>
        <p:spPr>
          <a:xfrm>
            <a:off x="3759101" y="1924050"/>
            <a:ext cx="2768650" cy="190500"/>
          </a:xfrm>
          <a:prstGeom prst="rect">
            <a:avLst/>
          </a:prstGeom>
          <a:noFill/>
          <a:ln/>
        </p:spPr>
        <p:txBody>
          <a:bodyPr wrap="square" lIns="0" tIns="0" rIns="0" bIns="0" rtlCol="0" anchor="t"/>
          <a:lstStyle/>
          <a:p>
            <a:pPr indent="0" marL="0">
              <a:lnSpc>
                <a:spcPts val="1500"/>
              </a:lnSpc>
              <a:buNone/>
            </a:pPr>
            <a:r>
              <a:rPr lang="en-US" sz="1050" b="1" dirty="0">
                <a:solidFill>
                  <a:srgbClr val="374151"/>
                </a:solidFill>
                <a:latin typeface="ui-sans-serif" pitchFamily="34" charset="0"/>
                <a:ea typeface="ui-sans-serif" pitchFamily="34" charset="-122"/>
                <a:cs typeface="ui-sans-serif" pitchFamily="34" charset="-120"/>
              </a:rPr>
              <a:t>色相</a:t>
            </a:r>
            <a:endParaRPr lang="en-US" sz="1050" dirty="0"/>
          </a:p>
        </p:txBody>
      </p:sp>
      <p:sp>
        <p:nvSpPr>
          <p:cNvPr id="31" name="Text 6"/>
          <p:cNvSpPr/>
          <p:nvPr/>
        </p:nvSpPr>
        <p:spPr>
          <a:xfrm>
            <a:off x="3759101" y="2152650"/>
            <a:ext cx="276865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ピンク色（花の色を基盤）</a:t>
            </a:r>
            <a:endParaRPr lang="en-US" sz="1050" dirty="0"/>
          </a:p>
        </p:txBody>
      </p:sp>
      <p:sp>
        <p:nvSpPr>
          <p:cNvPr id="32" name="Text 7"/>
          <p:cNvSpPr/>
          <p:nvPr/>
        </p:nvSpPr>
        <p:spPr>
          <a:xfrm>
            <a:off x="762000" y="3219450"/>
            <a:ext cx="614675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色の意図と関連性</a:t>
            </a:r>
            <a:endParaRPr lang="en-US" sz="1500" dirty="0"/>
          </a:p>
        </p:txBody>
      </p:sp>
      <p:sp>
        <p:nvSpPr>
          <p:cNvPr id="33" name="Text 8"/>
          <p:cNvSpPr/>
          <p:nvPr/>
        </p:nvSpPr>
        <p:spPr>
          <a:xfrm>
            <a:off x="1019175" y="3638550"/>
            <a:ext cx="5622875" cy="228600"/>
          </a:xfrm>
          <a:prstGeom prst="rect">
            <a:avLst/>
          </a:prstGeom>
          <a:noFill/>
          <a:ln/>
        </p:spPr>
        <p:txBody>
          <a:bodyPr wrap="square" lIns="0" tIns="0" rIns="0" bIns="0" rtlCol="0" anchor="t"/>
          <a:lstStyle/>
          <a:p>
            <a:pPr indent="0" marL="0">
              <a:lnSpc>
                <a:spcPts val="1800"/>
              </a:lnSpc>
              <a:buNone/>
            </a:pPr>
            <a:r>
              <a:rPr lang="en-US" sz="1200" b="1" dirty="0">
                <a:solidFill>
                  <a:srgbClr val="1F2937"/>
                </a:solidFill>
                <a:latin typeface="ui-sans-serif" pitchFamily="34" charset="0"/>
                <a:ea typeface="ui-sans-serif" pitchFamily="34" charset="-122"/>
                <a:cs typeface="ui-sans-serif" pitchFamily="34" charset="-120"/>
              </a:rPr>
              <a:t>コア原料のイメージ</a:t>
            </a:r>
            <a:endParaRPr lang="en-US" sz="1200" dirty="0"/>
          </a:p>
        </p:txBody>
      </p:sp>
      <p:sp>
        <p:nvSpPr>
          <p:cNvPr id="34" name="Text 9"/>
          <p:cNvSpPr/>
          <p:nvPr/>
        </p:nvSpPr>
        <p:spPr>
          <a:xfrm>
            <a:off x="1019175" y="3867150"/>
            <a:ext cx="5622875" cy="6858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製品のコア原料である「フランスプロヴァンスローズ」を視覚的に表現します。この色は、ブランドの自然感を強調し、製品の原料が自然の花であることを即座に理解させます。</a:t>
            </a:r>
            <a:endParaRPr lang="en-US" sz="1200" dirty="0"/>
          </a:p>
        </p:txBody>
      </p:sp>
      <p:sp>
        <p:nvSpPr>
          <p:cNvPr id="35" name="Text 10"/>
          <p:cNvSpPr/>
          <p:nvPr/>
        </p:nvSpPr>
        <p:spPr>
          <a:xfrm>
            <a:off x="1019175" y="4695825"/>
            <a:ext cx="5622875" cy="228600"/>
          </a:xfrm>
          <a:prstGeom prst="rect">
            <a:avLst/>
          </a:prstGeom>
          <a:noFill/>
          <a:ln/>
        </p:spPr>
        <p:txBody>
          <a:bodyPr wrap="square" lIns="0" tIns="0" rIns="0" bIns="0" rtlCol="0" anchor="t"/>
          <a:lstStyle/>
          <a:p>
            <a:pPr indent="0" marL="0">
              <a:lnSpc>
                <a:spcPts val="1800"/>
              </a:lnSpc>
              <a:buNone/>
            </a:pPr>
            <a:r>
              <a:rPr lang="en-US" sz="1200" b="1" dirty="0">
                <a:solidFill>
                  <a:srgbClr val="1F2937"/>
                </a:solidFill>
                <a:latin typeface="ui-sans-serif" pitchFamily="34" charset="0"/>
                <a:ea typeface="ui-sans-serif" pitchFamily="34" charset="-122"/>
                <a:cs typeface="ui-sans-serif" pitchFamily="34" charset="-120"/>
              </a:rPr>
              <a:t>ブランドイメージの確立</a:t>
            </a:r>
            <a:endParaRPr lang="en-US" sz="1200" dirty="0"/>
          </a:p>
        </p:txBody>
      </p:sp>
      <p:sp>
        <p:nvSpPr>
          <p:cNvPr id="36" name="Text 11"/>
          <p:cNvSpPr/>
          <p:nvPr/>
        </p:nvSpPr>
        <p:spPr>
          <a:xfrm>
            <a:off x="1019175" y="4924425"/>
            <a:ext cx="5622875" cy="6858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プレゼンテーション全体の基調色として、プロヴァンスローズピンクはブランドの優雅さと温かみを表現します。この色は、散花シャンプーの「天然」というブランドポジショニングを視覚的に支えます。</a:t>
            </a:r>
            <a:endParaRPr lang="en-US" sz="1200" dirty="0"/>
          </a:p>
        </p:txBody>
      </p:sp>
      <p:sp>
        <p:nvSpPr>
          <p:cNvPr id="37" name="Text 12"/>
          <p:cNvSpPr/>
          <p:nvPr/>
        </p:nvSpPr>
        <p:spPr>
          <a:xfrm>
            <a:off x="1019175" y="5753100"/>
            <a:ext cx="5622875" cy="228600"/>
          </a:xfrm>
          <a:prstGeom prst="rect">
            <a:avLst/>
          </a:prstGeom>
          <a:noFill/>
          <a:ln/>
        </p:spPr>
        <p:txBody>
          <a:bodyPr wrap="square" lIns="0" tIns="0" rIns="0" bIns="0" rtlCol="0" anchor="t"/>
          <a:lstStyle/>
          <a:p>
            <a:pPr indent="0" marL="0">
              <a:lnSpc>
                <a:spcPts val="1800"/>
              </a:lnSpc>
              <a:buNone/>
            </a:pPr>
            <a:r>
              <a:rPr lang="en-US" sz="1200" b="1" dirty="0">
                <a:solidFill>
                  <a:srgbClr val="1F2937"/>
                </a:solidFill>
                <a:latin typeface="ui-sans-serif" pitchFamily="34" charset="0"/>
                <a:ea typeface="ui-sans-serif" pitchFamily="34" charset="-122"/>
                <a:cs typeface="ui-sans-serif" pitchFamily="34" charset="-120"/>
              </a:rPr>
              <a:t>視覚的影響力</a:t>
            </a:r>
            <a:endParaRPr lang="en-US" sz="1200" dirty="0"/>
          </a:p>
        </p:txBody>
      </p:sp>
      <p:sp>
        <p:nvSpPr>
          <p:cNvPr id="38" name="Text 13"/>
          <p:cNvSpPr/>
          <p:nvPr/>
        </p:nvSpPr>
        <p:spPr>
          <a:xfrm>
            <a:off x="1019175" y="5981700"/>
            <a:ext cx="5622875"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タイトルバーなどの重要な要素に使用することで、この色は視聴者の注意を引く役割を果たし、ブランドのアイデンティティを強化します。</a:t>
            </a:r>
            <a:endParaRPr lang="en-US" sz="1200" dirty="0"/>
          </a:p>
        </p:txBody>
      </p:sp>
      <p:sp>
        <p:nvSpPr>
          <p:cNvPr id="39" name="Text 14"/>
          <p:cNvSpPr/>
          <p:nvPr/>
        </p:nvSpPr>
        <p:spPr>
          <a:xfrm>
            <a:off x="7061150" y="3409950"/>
            <a:ext cx="4825901" cy="152400"/>
          </a:xfrm>
          <a:prstGeom prst="rect">
            <a:avLst/>
          </a:prstGeom>
          <a:noFill/>
          <a:ln/>
        </p:spPr>
        <p:txBody>
          <a:bodyPr wrap="square" lIns="0" tIns="0" rIns="0" bIns="0" rtlCol="0" anchor="t"/>
          <a:lstStyle/>
          <a:p>
            <a:pPr algn="ct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フランスプロヴァンスローズ - 装飾用の花束</a:t>
            </a:r>
            <a:endParaRPr lang="en-US" sz="900" dirty="0"/>
          </a:p>
        </p:txBody>
      </p:sp>
      <p:sp>
        <p:nvSpPr>
          <p:cNvPr id="40" name="Text 15"/>
          <p:cNvSpPr/>
          <p:nvPr/>
        </p:nvSpPr>
        <p:spPr>
          <a:xfrm>
            <a:off x="7470725" y="3981450"/>
            <a:ext cx="4444901"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配色適用例</a:t>
            </a:r>
            <a:endParaRPr lang="en-US" sz="1500" dirty="0"/>
          </a:p>
        </p:txBody>
      </p:sp>
      <p:sp>
        <p:nvSpPr>
          <p:cNvPr id="41" name="Text 16"/>
          <p:cNvSpPr/>
          <p:nvPr/>
        </p:nvSpPr>
        <p:spPr>
          <a:xfrm>
            <a:off x="7394525" y="4886325"/>
            <a:ext cx="1927175" cy="228600"/>
          </a:xfrm>
          <a:prstGeom prst="rect">
            <a:avLst/>
          </a:prstGeom>
          <a:noFill/>
          <a:ln/>
        </p:spPr>
        <p:txBody>
          <a:bodyPr wrap="square" lIns="0" tIns="0" rIns="0" bIns="0" rtlCol="0" anchor="t"/>
          <a:lstStyle/>
          <a:p>
            <a:pPr indent="0" marL="0">
              <a:lnSpc>
                <a:spcPts val="1800"/>
              </a:lnSpc>
              <a:buNone/>
            </a:pPr>
            <a:r>
              <a:rPr lang="en-US" sz="1200" b="1" dirty="0">
                <a:solidFill>
                  <a:srgbClr val="1F2937"/>
                </a:solidFill>
                <a:latin typeface="ui-sans-serif" pitchFamily="34" charset="0"/>
                <a:ea typeface="ui-sans-serif" pitchFamily="34" charset="-122"/>
                <a:cs typeface="ui-sans-serif" pitchFamily="34" charset="-120"/>
              </a:rPr>
              <a:t>タイトルバー</a:t>
            </a:r>
            <a:endParaRPr lang="en-US" sz="1200" dirty="0"/>
          </a:p>
        </p:txBody>
      </p:sp>
      <p:sp>
        <p:nvSpPr>
          <p:cNvPr id="42" name="Text 17"/>
          <p:cNvSpPr/>
          <p:nvPr/>
        </p:nvSpPr>
        <p:spPr>
          <a:xfrm>
            <a:off x="7908875" y="5381625"/>
            <a:ext cx="548640" cy="2286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ホーム</a:t>
            </a:r>
            <a:endParaRPr lang="en-US" sz="1200" dirty="0"/>
          </a:p>
        </p:txBody>
      </p:sp>
      <p:sp>
        <p:nvSpPr>
          <p:cNvPr id="43" name="Text 18"/>
          <p:cNvSpPr/>
          <p:nvPr/>
        </p:nvSpPr>
        <p:spPr>
          <a:xfrm>
            <a:off x="9626501" y="4581525"/>
            <a:ext cx="2312610" cy="228600"/>
          </a:xfrm>
          <a:prstGeom prst="rect">
            <a:avLst/>
          </a:prstGeom>
          <a:noFill/>
          <a:ln/>
        </p:spPr>
        <p:txBody>
          <a:bodyPr wrap="square" lIns="0" tIns="0" rIns="0" bIns="0" rtlCol="0" anchor="t"/>
          <a:lstStyle/>
          <a:p>
            <a:pPr indent="0" marL="0">
              <a:lnSpc>
                <a:spcPts val="1800"/>
              </a:lnSpc>
              <a:buNone/>
            </a:pPr>
            <a:r>
              <a:rPr lang="en-US" sz="1200" b="1" dirty="0">
                <a:solidFill>
                  <a:srgbClr val="1F2937"/>
                </a:solidFill>
                <a:latin typeface="ui-sans-serif" pitchFamily="34" charset="0"/>
                <a:ea typeface="ui-sans-serif" pitchFamily="34" charset="-122"/>
                <a:cs typeface="ui-sans-serif" pitchFamily="34" charset="-120"/>
              </a:rPr>
              <a:t>重点モジュール背景</a:t>
            </a:r>
            <a:endParaRPr lang="en-US" sz="1200" dirty="0"/>
          </a:p>
        </p:txBody>
      </p:sp>
      <p:sp>
        <p:nvSpPr>
          <p:cNvPr id="44" name="Text 19"/>
          <p:cNvSpPr/>
          <p:nvPr/>
        </p:nvSpPr>
        <p:spPr>
          <a:xfrm>
            <a:off x="9855101" y="5114925"/>
            <a:ext cx="1469975" cy="762000"/>
          </a:xfrm>
          <a:prstGeom prst="rect">
            <a:avLst/>
          </a:prstGeom>
          <a:noFill/>
          <a:ln/>
        </p:spPr>
        <p:txBody>
          <a:bodyPr wrap="square" lIns="0" tIns="0" rIns="0" bIns="0" rtlCol="0" anchor="t"/>
          <a:lstStyle/>
          <a:p>
            <a:pPr indent="0" marL="0">
              <a:lnSpc>
                <a:spcPts val="1500"/>
              </a:lnSpc>
              <a:buNone/>
            </a:pPr>
            <a:r>
              <a:rPr lang="en-US" sz="1050" dirty="0">
                <a:solidFill>
                  <a:srgbClr val="FFFFFF"/>
                </a:solidFill>
                <a:latin typeface="ui-sans-serif" pitchFamily="34" charset="0"/>
                <a:ea typeface="ui-sans-serif" pitchFamily="34" charset="-122"/>
                <a:cs typeface="ui-sans-serif" pitchFamily="34" charset="-120"/>
              </a:rPr>
              <a:t>この色は、重要なセクションやモジュールの背景に使用され、視聴者の注意を引きます。</a:t>
            </a:r>
            <a:endParaRPr lang="en-US" sz="1050" dirty="0"/>
          </a:p>
        </p:txBody>
      </p:sp>
      <p:sp>
        <p:nvSpPr>
          <p:cNvPr id="45" name="Text 20"/>
          <p:cNvSpPr/>
          <p:nvPr/>
        </p:nvSpPr>
        <p:spPr>
          <a:xfrm>
            <a:off x="304800" y="7191375"/>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893445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1581150"/>
            <a:ext cx="5638800" cy="4838700"/>
          </a:xfrm>
          <a:prstGeom prst="rect">
            <a:avLst/>
          </a:prstGeom>
        </p:spPr>
      </p:pic>
      <p:pic>
        <p:nvPicPr>
          <p:cNvPr id="5" name="Image 3" descr="preencoded.png">    </p:cNvPr>
          <p:cNvPicPr>
            <a:picLocks noChangeAspect="1"/>
          </p:cNvPicPr>
          <p:nvPr/>
        </p:nvPicPr>
        <p:blipFill>
          <a:blip r:embed="rId4"/>
          <a:stretch>
            <a:fillRect/>
          </a:stretch>
        </p:blipFill>
        <p:spPr>
          <a:xfrm>
            <a:off x="457200" y="1733550"/>
            <a:ext cx="571500" cy="571500"/>
          </a:xfrm>
          <a:prstGeom prst="rect">
            <a:avLst/>
          </a:prstGeom>
        </p:spPr>
      </p:pic>
      <p:pic>
        <p:nvPicPr>
          <p:cNvPr id="6" name="Image 4" descr="preencoded.png">    </p:cNvPr>
          <p:cNvPicPr>
            <a:picLocks noChangeAspect="1"/>
          </p:cNvPicPr>
          <p:nvPr/>
        </p:nvPicPr>
        <p:blipFill>
          <a:blip r:embed="rId5"/>
          <a:stretch>
            <a:fillRect/>
          </a:stretch>
        </p:blipFill>
        <p:spPr>
          <a:xfrm>
            <a:off x="457200" y="2609850"/>
            <a:ext cx="5334000" cy="1714500"/>
          </a:xfrm>
          <a:prstGeom prst="rect">
            <a:avLst/>
          </a:prstGeom>
        </p:spPr>
      </p:pic>
      <p:pic>
        <p:nvPicPr>
          <p:cNvPr id="7" name="Image 5" descr="preencoded.png">    </p:cNvPr>
          <p:cNvPicPr>
            <a:picLocks noChangeAspect="1"/>
          </p:cNvPicPr>
          <p:nvPr/>
        </p:nvPicPr>
        <p:blipFill>
          <a:blip r:embed="rId6"/>
          <a:stretch>
            <a:fillRect/>
          </a:stretch>
        </p:blipFill>
        <p:spPr>
          <a:xfrm>
            <a:off x="6248400" y="1581150"/>
            <a:ext cx="5638800" cy="4838700"/>
          </a:xfrm>
          <a:prstGeom prst="rect">
            <a:avLst/>
          </a:prstGeom>
        </p:spPr>
      </p:pic>
      <p:pic>
        <p:nvPicPr>
          <p:cNvPr id="8" name="Image 6" descr="preencoded.png">    </p:cNvPr>
          <p:cNvPicPr>
            <a:picLocks noChangeAspect="1"/>
          </p:cNvPicPr>
          <p:nvPr/>
        </p:nvPicPr>
        <p:blipFill>
          <a:blip r:embed="rId7"/>
          <a:stretch>
            <a:fillRect/>
          </a:stretch>
        </p:blipFill>
        <p:spPr>
          <a:xfrm>
            <a:off x="6400800" y="1733550"/>
            <a:ext cx="571500" cy="571500"/>
          </a:xfrm>
          <a:prstGeom prst="rect">
            <a:avLst/>
          </a:prstGeom>
        </p:spPr>
      </p:pic>
      <p:pic>
        <p:nvPicPr>
          <p:cNvPr id="9" name="Image 7" descr="preencoded.png">    </p:cNvPr>
          <p:cNvPicPr>
            <a:picLocks noChangeAspect="1"/>
          </p:cNvPicPr>
          <p:nvPr/>
        </p:nvPicPr>
        <p:blipFill>
          <a:blip r:embed="rId8"/>
          <a:stretch>
            <a:fillRect/>
          </a:stretch>
        </p:blipFill>
        <p:spPr>
          <a:xfrm>
            <a:off x="6400800" y="2609850"/>
            <a:ext cx="5334000" cy="1714500"/>
          </a:xfrm>
          <a:prstGeom prst="rect">
            <a:avLst/>
          </a:prstGeom>
        </p:spPr>
      </p:pic>
      <p:pic>
        <p:nvPicPr>
          <p:cNvPr id="10" name="Image 8" descr="preencoded.png">    </p:cNvPr>
          <p:cNvPicPr>
            <a:picLocks noChangeAspect="1"/>
          </p:cNvPicPr>
          <p:nvPr/>
        </p:nvPicPr>
        <p:blipFill>
          <a:blip r:embed="rId9"/>
          <a:stretch>
            <a:fillRect/>
          </a:stretch>
        </p:blipFill>
        <p:spPr>
          <a:xfrm>
            <a:off x="304800" y="6648450"/>
            <a:ext cx="11582400" cy="1562100"/>
          </a:xfrm>
          <a:prstGeom prst="rect">
            <a:avLst/>
          </a:prstGeom>
        </p:spPr>
      </p:pic>
      <p:pic>
        <p:nvPicPr>
          <p:cNvPr id="11" name="Image 9" descr="preencoded.png">    </p:cNvPr>
          <p:cNvPicPr>
            <a:picLocks noChangeAspect="1"/>
          </p:cNvPicPr>
          <p:nvPr/>
        </p:nvPicPr>
        <p:blipFill>
          <a:blip r:embed="rId10"/>
          <a:stretch>
            <a:fillRect/>
          </a:stretch>
        </p:blipFill>
        <p:spPr>
          <a:xfrm>
            <a:off x="457200" y="6838950"/>
            <a:ext cx="114300" cy="152400"/>
          </a:xfrm>
          <a:prstGeom prst="rect">
            <a:avLst/>
          </a:prstGeom>
        </p:spPr>
      </p:pic>
      <p:pic>
        <p:nvPicPr>
          <p:cNvPr id="12" name="Image 10" descr="preencoded.png">    </p:cNvPr>
          <p:cNvPicPr>
            <a:picLocks noChangeAspect="1"/>
          </p:cNvPicPr>
          <p:nvPr/>
        </p:nvPicPr>
        <p:blipFill>
          <a:blip r:embed="rId11"/>
          <a:stretch>
            <a:fillRect/>
          </a:stretch>
        </p:blipFill>
        <p:spPr>
          <a:xfrm>
            <a:off x="6096000" y="7143750"/>
            <a:ext cx="5638800" cy="914400"/>
          </a:xfrm>
          <a:prstGeom prst="rect">
            <a:avLst/>
          </a:prstGeom>
        </p:spPr>
      </p:pic>
      <p:sp>
        <p:nvSpPr>
          <p:cNvPr id="13"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サブカラー：花のイメージを取り入れて</a:t>
            </a:r>
            <a:endParaRPr lang="en-US" sz="1800" dirty="0"/>
          </a:p>
        </p:txBody>
      </p:sp>
      <p:sp>
        <p:nvSpPr>
          <p:cNvPr id="14" name="Text 1"/>
          <p:cNvSpPr/>
          <p:nvPr/>
        </p:nvSpPr>
        <p:spPr>
          <a:xfrm>
            <a:off x="304800" y="895350"/>
            <a:ext cx="11582400"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カモミールイエローとカレンデュラオレンジは、それぞれの花の色を基盤としたサブカラーで、データ視覚化の明確性を向上させます。これらの色は、グラフやアイコンに活用することで、情報の種類や重要度を区別しやすくします。</a:t>
            </a:r>
            <a:endParaRPr lang="en-US" sz="1200" dirty="0"/>
          </a:p>
        </p:txBody>
      </p:sp>
      <p:sp>
        <p:nvSpPr>
          <p:cNvPr id="15" name="Text 2"/>
          <p:cNvSpPr/>
          <p:nvPr/>
        </p:nvSpPr>
        <p:spPr>
          <a:xfrm>
            <a:off x="1171575" y="1790700"/>
            <a:ext cx="2057400"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カモミールイエロー</a:t>
            </a:r>
            <a:endParaRPr lang="en-US" sz="1500" dirty="0"/>
          </a:p>
        </p:txBody>
      </p:sp>
      <p:sp>
        <p:nvSpPr>
          <p:cNvPr id="16" name="Text 3"/>
          <p:cNvSpPr/>
          <p:nvPr/>
        </p:nvSpPr>
        <p:spPr>
          <a:xfrm>
            <a:off x="1171575" y="2057400"/>
            <a:ext cx="1714500"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#FFF9C4</a:t>
            </a:r>
            <a:endParaRPr lang="en-US" sz="1050" dirty="0"/>
          </a:p>
        </p:txBody>
      </p:sp>
      <p:sp>
        <p:nvSpPr>
          <p:cNvPr id="17" name="Text 4"/>
          <p:cNvSpPr/>
          <p:nvPr/>
        </p:nvSpPr>
        <p:spPr>
          <a:xfrm>
            <a:off x="457200" y="4476750"/>
            <a:ext cx="5334000" cy="228600"/>
          </a:xfrm>
          <a:prstGeom prst="rect">
            <a:avLst/>
          </a:prstGeom>
          <a:noFill/>
          <a:ln/>
        </p:spPr>
        <p:txBody>
          <a:bodyPr wrap="square" lIns="0" tIns="0" rIns="0" bIns="0" rtlCol="0" anchor="t"/>
          <a:lstStyle/>
          <a:p>
            <a:pPr indent="0" marL="0">
              <a:lnSpc>
                <a:spcPts val="1800"/>
              </a:lnSpc>
              <a:buNone/>
            </a:pPr>
            <a:r>
              <a:rPr lang="en-US" sz="1200" b="1" dirty="0">
                <a:solidFill>
                  <a:srgbClr val="374151"/>
                </a:solidFill>
                <a:latin typeface="ui-sans-serif" pitchFamily="34" charset="0"/>
                <a:ea typeface="ui-sans-serif" pitchFamily="34" charset="-122"/>
                <a:cs typeface="ui-sans-serif" pitchFamily="34" charset="-120"/>
              </a:rPr>
              <a:t>用途</a:t>
            </a:r>
            <a:endParaRPr lang="en-US" sz="1200" dirty="0"/>
          </a:p>
        </p:txBody>
      </p:sp>
      <p:sp>
        <p:nvSpPr>
          <p:cNvPr id="18" name="Text 5"/>
          <p:cNvSpPr/>
          <p:nvPr/>
        </p:nvSpPr>
        <p:spPr>
          <a:xfrm>
            <a:off x="600075" y="4781550"/>
            <a:ext cx="1703070" cy="358229"/>
          </a:xfrm>
          <a:prstGeom prst="rect">
            <a:avLst/>
          </a:prstGeom>
          <a:noFill/>
          <a:ln/>
        </p:spPr>
        <p:txBody>
          <a:bodyPr wrap="square" lIns="0" tIns="0" rIns="0" bIns="0" rtlCol="0" anchor="t"/>
          <a:lstStyle/>
          <a:p>
            <a:pPr indent="0" marL="0">
              <a:lnSpc>
                <a:spcPts val="1620"/>
              </a:lnSpc>
              <a:buNone/>
            </a:pPr>
            <a:r>
              <a:rPr lang="en-US" sz="1080" dirty="0">
                <a:solidFill>
                  <a:srgbClr val="854D0E"/>
                </a:solidFill>
                <a:highlight>
                  <a:srgbClr val="FEF9C3"/>
                </a:highlight>
                <a:latin typeface="ui-sans-serif" pitchFamily="34" charset="0"/>
                <a:ea typeface="ui-sans-serif" pitchFamily="34" charset="-122"/>
                <a:cs typeface="ui-sans-serif" pitchFamily="34" charset="-120"/>
              </a:rPr>
              <a:t>グラフ塗りつぶし</a:t>
            </a:r>
            <a:endParaRPr lang="en-US" sz="1080" dirty="0"/>
          </a:p>
        </p:txBody>
      </p:sp>
      <p:sp>
        <p:nvSpPr>
          <p:cNvPr id="19" name="Text 6"/>
          <p:cNvSpPr/>
          <p:nvPr/>
        </p:nvSpPr>
        <p:spPr>
          <a:xfrm>
            <a:off x="2163068" y="4781550"/>
            <a:ext cx="1276350" cy="358229"/>
          </a:xfrm>
          <a:prstGeom prst="rect">
            <a:avLst/>
          </a:prstGeom>
          <a:noFill/>
          <a:ln/>
        </p:spPr>
        <p:txBody>
          <a:bodyPr wrap="square" lIns="0" tIns="0" rIns="0" bIns="0" rtlCol="0" anchor="t"/>
          <a:lstStyle/>
          <a:p>
            <a:pPr indent="0" marL="0">
              <a:lnSpc>
                <a:spcPts val="1620"/>
              </a:lnSpc>
              <a:buNone/>
            </a:pPr>
            <a:r>
              <a:rPr lang="en-US" sz="1080" dirty="0">
                <a:solidFill>
                  <a:srgbClr val="854D0E"/>
                </a:solidFill>
                <a:highlight>
                  <a:srgbClr val="FEF9C3"/>
                </a:highlight>
                <a:latin typeface="ui-sans-serif" pitchFamily="34" charset="0"/>
                <a:ea typeface="ui-sans-serif" pitchFamily="34" charset="-122"/>
                <a:cs typeface="ui-sans-serif" pitchFamily="34" charset="-120"/>
              </a:rPr>
              <a:t>アイコンカラー</a:t>
            </a:r>
            <a:endParaRPr lang="en-US" sz="1080" dirty="0"/>
          </a:p>
        </p:txBody>
      </p:sp>
      <p:sp>
        <p:nvSpPr>
          <p:cNvPr id="20" name="Text 7"/>
          <p:cNvSpPr/>
          <p:nvPr/>
        </p:nvSpPr>
        <p:spPr>
          <a:xfrm>
            <a:off x="457200" y="5387429"/>
            <a:ext cx="5334000" cy="228600"/>
          </a:xfrm>
          <a:prstGeom prst="rect">
            <a:avLst/>
          </a:prstGeom>
          <a:noFill/>
          <a:ln/>
        </p:spPr>
        <p:txBody>
          <a:bodyPr wrap="square" lIns="0" tIns="0" rIns="0" bIns="0" rtlCol="0" anchor="t"/>
          <a:lstStyle/>
          <a:p>
            <a:pPr indent="0" marL="0">
              <a:lnSpc>
                <a:spcPts val="1800"/>
              </a:lnSpc>
              <a:buNone/>
            </a:pPr>
            <a:r>
              <a:rPr lang="en-US" sz="1200" b="1" dirty="0">
                <a:solidFill>
                  <a:srgbClr val="374151"/>
                </a:solidFill>
                <a:latin typeface="ui-sans-serif" pitchFamily="34" charset="0"/>
                <a:ea typeface="ui-sans-serif" pitchFamily="34" charset="-122"/>
                <a:cs typeface="ui-sans-serif" pitchFamily="34" charset="-120"/>
              </a:rPr>
              <a:t>意図</a:t>
            </a:r>
            <a:endParaRPr lang="en-US" sz="1200" dirty="0"/>
          </a:p>
        </p:txBody>
      </p:sp>
      <p:sp>
        <p:nvSpPr>
          <p:cNvPr id="21" name="Text 8"/>
          <p:cNvSpPr/>
          <p:nvPr/>
        </p:nvSpPr>
        <p:spPr>
          <a:xfrm>
            <a:off x="457200" y="5692229"/>
            <a:ext cx="5334000" cy="571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「ドイツカモミール」の花の色に対応しており、データ視覚化の明確性を向上させます。グラフやアイコンにこの色を使用することで、視覚的なアクセントとなり、重要な情報を際立たせます。</a:t>
            </a:r>
            <a:endParaRPr lang="en-US" sz="1050" dirty="0"/>
          </a:p>
        </p:txBody>
      </p:sp>
      <p:sp>
        <p:nvSpPr>
          <p:cNvPr id="22" name="Text 9"/>
          <p:cNvSpPr/>
          <p:nvPr/>
        </p:nvSpPr>
        <p:spPr>
          <a:xfrm>
            <a:off x="7115175" y="1790700"/>
            <a:ext cx="2286000"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カレンデュラオレンジ</a:t>
            </a:r>
            <a:endParaRPr lang="en-US" sz="1500" dirty="0"/>
          </a:p>
        </p:txBody>
      </p:sp>
      <p:sp>
        <p:nvSpPr>
          <p:cNvPr id="23" name="Text 10"/>
          <p:cNvSpPr/>
          <p:nvPr/>
        </p:nvSpPr>
        <p:spPr>
          <a:xfrm>
            <a:off x="7115175" y="2057400"/>
            <a:ext cx="1905000"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#FFD591</a:t>
            </a:r>
            <a:endParaRPr lang="en-US" sz="1050" dirty="0"/>
          </a:p>
        </p:txBody>
      </p:sp>
      <p:sp>
        <p:nvSpPr>
          <p:cNvPr id="24" name="Text 11"/>
          <p:cNvSpPr/>
          <p:nvPr/>
        </p:nvSpPr>
        <p:spPr>
          <a:xfrm>
            <a:off x="6400800" y="4476750"/>
            <a:ext cx="5334000" cy="228600"/>
          </a:xfrm>
          <a:prstGeom prst="rect">
            <a:avLst/>
          </a:prstGeom>
          <a:noFill/>
          <a:ln/>
        </p:spPr>
        <p:txBody>
          <a:bodyPr wrap="square" lIns="0" tIns="0" rIns="0" bIns="0" rtlCol="0" anchor="t"/>
          <a:lstStyle/>
          <a:p>
            <a:pPr indent="0" marL="0">
              <a:lnSpc>
                <a:spcPts val="1800"/>
              </a:lnSpc>
              <a:buNone/>
            </a:pPr>
            <a:r>
              <a:rPr lang="en-US" sz="1200" b="1" dirty="0">
                <a:solidFill>
                  <a:srgbClr val="374151"/>
                </a:solidFill>
                <a:latin typeface="ui-sans-serif" pitchFamily="34" charset="0"/>
                <a:ea typeface="ui-sans-serif" pitchFamily="34" charset="-122"/>
                <a:cs typeface="ui-sans-serif" pitchFamily="34" charset="-120"/>
              </a:rPr>
              <a:t>用途</a:t>
            </a:r>
            <a:endParaRPr lang="en-US" sz="1200" dirty="0"/>
          </a:p>
        </p:txBody>
      </p:sp>
      <p:sp>
        <p:nvSpPr>
          <p:cNvPr id="25" name="Text 12"/>
          <p:cNvSpPr/>
          <p:nvPr/>
        </p:nvSpPr>
        <p:spPr>
          <a:xfrm>
            <a:off x="6543675" y="4781550"/>
            <a:ext cx="1703070" cy="358229"/>
          </a:xfrm>
          <a:prstGeom prst="rect">
            <a:avLst/>
          </a:prstGeom>
          <a:noFill/>
          <a:ln/>
        </p:spPr>
        <p:txBody>
          <a:bodyPr wrap="square" lIns="0" tIns="0" rIns="0" bIns="0" rtlCol="0" anchor="t"/>
          <a:lstStyle/>
          <a:p>
            <a:pPr indent="0" marL="0">
              <a:lnSpc>
                <a:spcPts val="1620"/>
              </a:lnSpc>
              <a:buNone/>
            </a:pPr>
            <a:r>
              <a:rPr lang="en-US" sz="1080" dirty="0">
                <a:solidFill>
                  <a:srgbClr val="9A3412"/>
                </a:solidFill>
                <a:highlight>
                  <a:srgbClr val="FFEDD5"/>
                </a:highlight>
                <a:latin typeface="ui-sans-serif" pitchFamily="34" charset="0"/>
                <a:ea typeface="ui-sans-serif" pitchFamily="34" charset="-122"/>
                <a:cs typeface="ui-sans-serif" pitchFamily="34" charset="-120"/>
              </a:rPr>
              <a:t>グラフ塗りつぶし</a:t>
            </a:r>
            <a:endParaRPr lang="en-US" sz="1080" dirty="0"/>
          </a:p>
        </p:txBody>
      </p:sp>
      <p:sp>
        <p:nvSpPr>
          <p:cNvPr id="26" name="Text 13"/>
          <p:cNvSpPr/>
          <p:nvPr/>
        </p:nvSpPr>
        <p:spPr>
          <a:xfrm>
            <a:off x="8106668" y="4781550"/>
            <a:ext cx="1276350" cy="358229"/>
          </a:xfrm>
          <a:prstGeom prst="rect">
            <a:avLst/>
          </a:prstGeom>
          <a:noFill/>
          <a:ln/>
        </p:spPr>
        <p:txBody>
          <a:bodyPr wrap="square" lIns="0" tIns="0" rIns="0" bIns="0" rtlCol="0" anchor="t"/>
          <a:lstStyle/>
          <a:p>
            <a:pPr indent="0" marL="0">
              <a:lnSpc>
                <a:spcPts val="1620"/>
              </a:lnSpc>
              <a:buNone/>
            </a:pPr>
            <a:r>
              <a:rPr lang="en-US" sz="1080" dirty="0">
                <a:solidFill>
                  <a:srgbClr val="9A3412"/>
                </a:solidFill>
                <a:highlight>
                  <a:srgbClr val="FFEDD5"/>
                </a:highlight>
                <a:latin typeface="ui-sans-serif" pitchFamily="34" charset="0"/>
                <a:ea typeface="ui-sans-serif" pitchFamily="34" charset="-122"/>
                <a:cs typeface="ui-sans-serif" pitchFamily="34" charset="-120"/>
              </a:rPr>
              <a:t>アイコンカラー</a:t>
            </a:r>
            <a:endParaRPr lang="en-US" sz="1080" dirty="0"/>
          </a:p>
        </p:txBody>
      </p:sp>
      <p:sp>
        <p:nvSpPr>
          <p:cNvPr id="27" name="Text 14"/>
          <p:cNvSpPr/>
          <p:nvPr/>
        </p:nvSpPr>
        <p:spPr>
          <a:xfrm>
            <a:off x="6400800" y="5387429"/>
            <a:ext cx="5334000" cy="228600"/>
          </a:xfrm>
          <a:prstGeom prst="rect">
            <a:avLst/>
          </a:prstGeom>
          <a:noFill/>
          <a:ln/>
        </p:spPr>
        <p:txBody>
          <a:bodyPr wrap="square" lIns="0" tIns="0" rIns="0" bIns="0" rtlCol="0" anchor="t"/>
          <a:lstStyle/>
          <a:p>
            <a:pPr indent="0" marL="0">
              <a:lnSpc>
                <a:spcPts val="1800"/>
              </a:lnSpc>
              <a:buNone/>
            </a:pPr>
            <a:r>
              <a:rPr lang="en-US" sz="1200" b="1" dirty="0">
                <a:solidFill>
                  <a:srgbClr val="374151"/>
                </a:solidFill>
                <a:latin typeface="ui-sans-serif" pitchFamily="34" charset="0"/>
                <a:ea typeface="ui-sans-serif" pitchFamily="34" charset="-122"/>
                <a:cs typeface="ui-sans-serif" pitchFamily="34" charset="-120"/>
              </a:rPr>
              <a:t>意図</a:t>
            </a:r>
            <a:endParaRPr lang="en-US" sz="1200" dirty="0"/>
          </a:p>
        </p:txBody>
      </p:sp>
      <p:sp>
        <p:nvSpPr>
          <p:cNvPr id="28" name="Text 15"/>
          <p:cNvSpPr/>
          <p:nvPr/>
        </p:nvSpPr>
        <p:spPr>
          <a:xfrm>
            <a:off x="6400800" y="5692229"/>
            <a:ext cx="5334000" cy="571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「中国雲南カレンデュラ」の花の色に対応しており、データ視覚化の明確性を向上させます。カモミールイエローと同様に、グラフやアイコンに活用することで、情報の種類や重要度を区別しやすくします。</a:t>
            </a:r>
            <a:endParaRPr lang="en-US" sz="1050" dirty="0"/>
          </a:p>
        </p:txBody>
      </p:sp>
      <p:sp>
        <p:nvSpPr>
          <p:cNvPr id="29" name="Text 16"/>
          <p:cNvSpPr/>
          <p:nvPr/>
        </p:nvSpPr>
        <p:spPr>
          <a:xfrm>
            <a:off x="647700" y="6800850"/>
            <a:ext cx="11277600" cy="228600"/>
          </a:xfrm>
          <a:prstGeom prst="rect">
            <a:avLst/>
          </a:prstGeom>
          <a:noFill/>
          <a:ln/>
        </p:spPr>
        <p:txBody>
          <a:bodyPr wrap="square" lIns="0" tIns="0" rIns="0" bIns="0" rtlCol="0" anchor="t"/>
          <a:lstStyle/>
          <a:p>
            <a:pPr indent="0" marL="0">
              <a:lnSpc>
                <a:spcPts val="1800"/>
              </a:lnSpc>
              <a:buNone/>
            </a:pPr>
            <a:r>
              <a:rPr lang="en-US" sz="1200" b="1" dirty="0">
                <a:solidFill>
                  <a:srgbClr val="374151"/>
                </a:solidFill>
                <a:latin typeface="ui-sans-serif" pitchFamily="34" charset="0"/>
                <a:ea typeface="ui-sans-serif" pitchFamily="34" charset="-122"/>
                <a:cs typeface="ui-sans-serif" pitchFamily="34" charset="-120"/>
              </a:rPr>
              <a:t>配色適用例</a:t>
            </a:r>
            <a:endParaRPr lang="en-US" sz="1200" dirty="0"/>
          </a:p>
        </p:txBody>
      </p:sp>
      <p:sp>
        <p:nvSpPr>
          <p:cNvPr id="30" name="Text 17"/>
          <p:cNvSpPr/>
          <p:nvPr/>
        </p:nvSpPr>
        <p:spPr>
          <a:xfrm>
            <a:off x="457200" y="7277100"/>
            <a:ext cx="5638800" cy="571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花の色を基盤としたサブカラーを活用することで、視覚的な連想を促進し、製品の特長をより印象深く伝えることができます。また、データ視覚化の際に、これらの色は情報の種類や重要度を明確に区別するのに役立ちます。</a:t>
            </a:r>
            <a:endParaRPr lang="en-US" sz="1050" dirty="0"/>
          </a:p>
        </p:txBody>
      </p:sp>
      <p:sp>
        <p:nvSpPr>
          <p:cNvPr id="31" name="Text 18"/>
          <p:cNvSpPr/>
          <p:nvPr/>
        </p:nvSpPr>
        <p:spPr>
          <a:xfrm>
            <a:off x="304800" y="8629650"/>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79629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895350"/>
            <a:ext cx="11582400" cy="1219200"/>
          </a:xfrm>
          <a:prstGeom prst="rect">
            <a:avLst/>
          </a:prstGeom>
        </p:spPr>
      </p:pic>
      <p:pic>
        <p:nvPicPr>
          <p:cNvPr id="5" name="Image 3" descr="preencoded.png">    </p:cNvPr>
          <p:cNvPicPr>
            <a:picLocks noChangeAspect="1"/>
          </p:cNvPicPr>
          <p:nvPr/>
        </p:nvPicPr>
        <p:blipFill>
          <a:blip r:embed="rId4"/>
          <a:stretch>
            <a:fillRect/>
          </a:stretch>
        </p:blipFill>
        <p:spPr>
          <a:xfrm>
            <a:off x="495300" y="1123950"/>
            <a:ext cx="190500" cy="190500"/>
          </a:xfrm>
          <a:prstGeom prst="rect">
            <a:avLst/>
          </a:prstGeom>
        </p:spPr>
      </p:pic>
      <p:pic>
        <p:nvPicPr>
          <p:cNvPr id="6" name="Image 4" descr="preencoded.png">    </p:cNvPr>
          <p:cNvPicPr>
            <a:picLocks noChangeAspect="1"/>
          </p:cNvPicPr>
          <p:nvPr/>
        </p:nvPicPr>
        <p:blipFill>
          <a:blip r:embed="rId5"/>
          <a:stretch>
            <a:fillRect/>
          </a:stretch>
        </p:blipFill>
        <p:spPr>
          <a:xfrm>
            <a:off x="304800" y="2343150"/>
            <a:ext cx="5676900" cy="2247900"/>
          </a:xfrm>
          <a:prstGeom prst="rect">
            <a:avLst/>
          </a:prstGeom>
        </p:spPr>
      </p:pic>
      <p:pic>
        <p:nvPicPr>
          <p:cNvPr id="7" name="Image 5" descr="preencoded.png">    </p:cNvPr>
          <p:cNvPicPr>
            <a:picLocks noChangeAspect="1"/>
          </p:cNvPicPr>
          <p:nvPr/>
        </p:nvPicPr>
        <p:blipFill>
          <a:blip r:embed="rId6"/>
          <a:stretch>
            <a:fillRect/>
          </a:stretch>
        </p:blipFill>
        <p:spPr>
          <a:xfrm>
            <a:off x="495300" y="2571750"/>
            <a:ext cx="190500" cy="190500"/>
          </a:xfrm>
          <a:prstGeom prst="rect">
            <a:avLst/>
          </a:prstGeom>
        </p:spPr>
      </p:pic>
      <p:pic>
        <p:nvPicPr>
          <p:cNvPr id="8" name="Image 6" descr="preencoded.png">    </p:cNvPr>
          <p:cNvPicPr>
            <a:picLocks noChangeAspect="1"/>
          </p:cNvPicPr>
          <p:nvPr/>
        </p:nvPicPr>
        <p:blipFill>
          <a:blip r:embed="rId7"/>
          <a:stretch>
            <a:fillRect/>
          </a:stretch>
        </p:blipFill>
        <p:spPr>
          <a:xfrm>
            <a:off x="495300" y="2914650"/>
            <a:ext cx="571500" cy="571500"/>
          </a:xfrm>
          <a:prstGeom prst="rect">
            <a:avLst/>
          </a:prstGeom>
        </p:spPr>
      </p:pic>
      <p:pic>
        <p:nvPicPr>
          <p:cNvPr id="9" name="Image 7" descr="preencoded.png">    </p:cNvPr>
          <p:cNvPicPr>
            <a:picLocks noChangeAspect="1"/>
          </p:cNvPicPr>
          <p:nvPr/>
        </p:nvPicPr>
        <p:blipFill>
          <a:blip r:embed="rId8"/>
          <a:stretch>
            <a:fillRect/>
          </a:stretch>
        </p:blipFill>
        <p:spPr>
          <a:xfrm>
            <a:off x="495300" y="3638550"/>
            <a:ext cx="571500" cy="571500"/>
          </a:xfrm>
          <a:prstGeom prst="rect">
            <a:avLst/>
          </a:prstGeom>
        </p:spPr>
      </p:pic>
      <p:pic>
        <p:nvPicPr>
          <p:cNvPr id="10" name="Image 8" descr="preencoded.png">    </p:cNvPr>
          <p:cNvPicPr>
            <a:picLocks noChangeAspect="1"/>
          </p:cNvPicPr>
          <p:nvPr/>
        </p:nvPicPr>
        <p:blipFill>
          <a:blip r:embed="rId9"/>
          <a:stretch>
            <a:fillRect/>
          </a:stretch>
        </p:blipFill>
        <p:spPr>
          <a:xfrm>
            <a:off x="6210300" y="2343150"/>
            <a:ext cx="5676900" cy="2247900"/>
          </a:xfrm>
          <a:prstGeom prst="rect">
            <a:avLst/>
          </a:prstGeom>
        </p:spPr>
      </p:pic>
      <p:pic>
        <p:nvPicPr>
          <p:cNvPr id="11" name="Image 9" descr="preencoded.png">    </p:cNvPr>
          <p:cNvPicPr>
            <a:picLocks noChangeAspect="1"/>
          </p:cNvPicPr>
          <p:nvPr/>
        </p:nvPicPr>
        <p:blipFill>
          <a:blip r:embed="rId10"/>
          <a:stretch>
            <a:fillRect/>
          </a:stretch>
        </p:blipFill>
        <p:spPr>
          <a:xfrm>
            <a:off x="6400800" y="2571750"/>
            <a:ext cx="219075" cy="190500"/>
          </a:xfrm>
          <a:prstGeom prst="rect">
            <a:avLst/>
          </a:prstGeom>
        </p:spPr>
      </p:pic>
      <p:pic>
        <p:nvPicPr>
          <p:cNvPr id="12" name="Image 10" descr="preencoded.png">    </p:cNvPr>
          <p:cNvPicPr>
            <a:picLocks noChangeAspect="1"/>
          </p:cNvPicPr>
          <p:nvPr/>
        </p:nvPicPr>
        <p:blipFill>
          <a:blip r:embed="rId11"/>
          <a:stretch>
            <a:fillRect/>
          </a:stretch>
        </p:blipFill>
        <p:spPr>
          <a:xfrm>
            <a:off x="6400800" y="2914650"/>
            <a:ext cx="5295900" cy="1143000"/>
          </a:xfrm>
          <a:prstGeom prst="rect">
            <a:avLst/>
          </a:prstGeom>
        </p:spPr>
      </p:pic>
      <p:pic>
        <p:nvPicPr>
          <p:cNvPr id="13" name="Image 11" descr="preencoded.png">    </p:cNvPr>
          <p:cNvPicPr>
            <a:picLocks noChangeAspect="1"/>
          </p:cNvPicPr>
          <p:nvPr/>
        </p:nvPicPr>
        <p:blipFill>
          <a:blip r:embed="rId12"/>
          <a:stretch>
            <a:fillRect/>
          </a:stretch>
        </p:blipFill>
        <p:spPr>
          <a:xfrm>
            <a:off x="304800" y="4962525"/>
            <a:ext cx="3708350" cy="2133600"/>
          </a:xfrm>
          <a:prstGeom prst="rect">
            <a:avLst/>
          </a:prstGeom>
        </p:spPr>
      </p:pic>
      <p:pic>
        <p:nvPicPr>
          <p:cNvPr id="14" name="Image 12" descr="preencoded.png">    </p:cNvPr>
          <p:cNvPicPr>
            <a:picLocks noChangeAspect="1"/>
          </p:cNvPicPr>
          <p:nvPr/>
        </p:nvPicPr>
        <p:blipFill>
          <a:blip r:embed="rId13"/>
          <a:stretch>
            <a:fillRect/>
          </a:stretch>
        </p:blipFill>
        <p:spPr>
          <a:xfrm>
            <a:off x="495300" y="5191125"/>
            <a:ext cx="219075" cy="190500"/>
          </a:xfrm>
          <a:prstGeom prst="rect">
            <a:avLst/>
          </a:prstGeom>
        </p:spPr>
      </p:pic>
      <p:pic>
        <p:nvPicPr>
          <p:cNvPr id="15" name="Image 13" descr="preencoded.png">    </p:cNvPr>
          <p:cNvPicPr>
            <a:picLocks noChangeAspect="1"/>
          </p:cNvPicPr>
          <p:nvPr/>
        </p:nvPicPr>
        <p:blipFill>
          <a:blip r:embed="rId14"/>
          <a:stretch>
            <a:fillRect/>
          </a:stretch>
        </p:blipFill>
        <p:spPr>
          <a:xfrm>
            <a:off x="495300" y="5534025"/>
            <a:ext cx="3327350" cy="390525"/>
          </a:xfrm>
          <a:prstGeom prst="rect">
            <a:avLst/>
          </a:prstGeom>
        </p:spPr>
      </p:pic>
      <p:pic>
        <p:nvPicPr>
          <p:cNvPr id="16" name="Image 14" descr="preencoded.png">    </p:cNvPr>
          <p:cNvPicPr>
            <a:picLocks noChangeAspect="1"/>
          </p:cNvPicPr>
          <p:nvPr/>
        </p:nvPicPr>
        <p:blipFill>
          <a:blip r:embed="rId15"/>
          <a:stretch>
            <a:fillRect/>
          </a:stretch>
        </p:blipFill>
        <p:spPr>
          <a:xfrm>
            <a:off x="495300" y="6019800"/>
            <a:ext cx="3327350" cy="390525"/>
          </a:xfrm>
          <a:prstGeom prst="rect">
            <a:avLst/>
          </a:prstGeom>
        </p:spPr>
      </p:pic>
      <p:pic>
        <p:nvPicPr>
          <p:cNvPr id="17" name="Image 15" descr="preencoded.png">    </p:cNvPr>
          <p:cNvPicPr>
            <a:picLocks noChangeAspect="1"/>
          </p:cNvPicPr>
          <p:nvPr/>
        </p:nvPicPr>
        <p:blipFill>
          <a:blip r:embed="rId16"/>
          <a:stretch>
            <a:fillRect/>
          </a:stretch>
        </p:blipFill>
        <p:spPr>
          <a:xfrm>
            <a:off x="4241750" y="4962525"/>
            <a:ext cx="3708350" cy="2133600"/>
          </a:xfrm>
          <a:prstGeom prst="rect">
            <a:avLst/>
          </a:prstGeom>
        </p:spPr>
      </p:pic>
      <p:pic>
        <p:nvPicPr>
          <p:cNvPr id="18" name="Image 16" descr="preencoded.png">    </p:cNvPr>
          <p:cNvPicPr>
            <a:picLocks noChangeAspect="1"/>
          </p:cNvPicPr>
          <p:nvPr/>
        </p:nvPicPr>
        <p:blipFill>
          <a:blip r:embed="rId17"/>
          <a:stretch>
            <a:fillRect/>
          </a:stretch>
        </p:blipFill>
        <p:spPr>
          <a:xfrm>
            <a:off x="4432250" y="5191125"/>
            <a:ext cx="190500" cy="190500"/>
          </a:xfrm>
          <a:prstGeom prst="rect">
            <a:avLst/>
          </a:prstGeom>
        </p:spPr>
      </p:pic>
      <p:pic>
        <p:nvPicPr>
          <p:cNvPr id="19" name="Image 17" descr="preencoded.png">    </p:cNvPr>
          <p:cNvPicPr>
            <a:picLocks noChangeAspect="1"/>
          </p:cNvPicPr>
          <p:nvPr/>
        </p:nvPicPr>
        <p:blipFill>
          <a:blip r:embed="rId18"/>
          <a:stretch>
            <a:fillRect/>
          </a:stretch>
        </p:blipFill>
        <p:spPr>
          <a:xfrm>
            <a:off x="4432250" y="5534025"/>
            <a:ext cx="1587401" cy="342900"/>
          </a:xfrm>
          <a:prstGeom prst="rect">
            <a:avLst/>
          </a:prstGeom>
        </p:spPr>
      </p:pic>
      <p:pic>
        <p:nvPicPr>
          <p:cNvPr id="20" name="Image 18" descr="preencoded.png">    </p:cNvPr>
          <p:cNvPicPr>
            <a:picLocks noChangeAspect="1"/>
          </p:cNvPicPr>
          <p:nvPr/>
        </p:nvPicPr>
        <p:blipFill>
          <a:blip r:embed="rId19"/>
          <a:stretch>
            <a:fillRect/>
          </a:stretch>
        </p:blipFill>
        <p:spPr>
          <a:xfrm>
            <a:off x="6172200" y="5534025"/>
            <a:ext cx="1587401" cy="342900"/>
          </a:xfrm>
          <a:prstGeom prst="rect">
            <a:avLst/>
          </a:prstGeom>
        </p:spPr>
      </p:pic>
      <p:pic>
        <p:nvPicPr>
          <p:cNvPr id="21" name="Image 19" descr="preencoded.png">    </p:cNvPr>
          <p:cNvPicPr>
            <a:picLocks noChangeAspect="1"/>
          </p:cNvPicPr>
          <p:nvPr/>
        </p:nvPicPr>
        <p:blipFill>
          <a:blip r:embed="rId20"/>
          <a:stretch>
            <a:fillRect/>
          </a:stretch>
        </p:blipFill>
        <p:spPr>
          <a:xfrm>
            <a:off x="8178701" y="4962525"/>
            <a:ext cx="3708499" cy="2133600"/>
          </a:xfrm>
          <a:prstGeom prst="rect">
            <a:avLst/>
          </a:prstGeom>
        </p:spPr>
      </p:pic>
      <p:pic>
        <p:nvPicPr>
          <p:cNvPr id="22" name="Image 20" descr="preencoded.png">    </p:cNvPr>
          <p:cNvPicPr>
            <a:picLocks noChangeAspect="1"/>
          </p:cNvPicPr>
          <p:nvPr/>
        </p:nvPicPr>
        <p:blipFill>
          <a:blip r:embed="rId21"/>
          <a:stretch>
            <a:fillRect/>
          </a:stretch>
        </p:blipFill>
        <p:spPr>
          <a:xfrm>
            <a:off x="8369201" y="5191125"/>
            <a:ext cx="190500" cy="190500"/>
          </a:xfrm>
          <a:prstGeom prst="rect">
            <a:avLst/>
          </a:prstGeom>
        </p:spPr>
      </p:pic>
      <p:pic>
        <p:nvPicPr>
          <p:cNvPr id="23" name="Image 21" descr="preencoded.png">    </p:cNvPr>
          <p:cNvPicPr>
            <a:picLocks noChangeAspect="1"/>
          </p:cNvPicPr>
          <p:nvPr/>
        </p:nvPicPr>
        <p:blipFill>
          <a:blip r:embed="rId22"/>
          <a:stretch>
            <a:fillRect/>
          </a:stretch>
        </p:blipFill>
        <p:spPr>
          <a:xfrm>
            <a:off x="8369201" y="5534025"/>
            <a:ext cx="1625650" cy="342900"/>
          </a:xfrm>
          <a:prstGeom prst="rect">
            <a:avLst/>
          </a:prstGeom>
        </p:spPr>
      </p:pic>
      <p:pic>
        <p:nvPicPr>
          <p:cNvPr id="24" name="Image 22" descr="preencoded.png">    </p:cNvPr>
          <p:cNvPicPr>
            <a:picLocks noChangeAspect="1"/>
          </p:cNvPicPr>
          <p:nvPr/>
        </p:nvPicPr>
        <p:blipFill>
          <a:blip r:embed="rId23"/>
          <a:stretch>
            <a:fillRect/>
          </a:stretch>
        </p:blipFill>
        <p:spPr>
          <a:xfrm>
            <a:off x="8686651" y="5638800"/>
            <a:ext cx="152400" cy="133350"/>
          </a:xfrm>
          <a:prstGeom prst="rect">
            <a:avLst/>
          </a:prstGeom>
        </p:spPr>
      </p:pic>
      <p:pic>
        <p:nvPicPr>
          <p:cNvPr id="25" name="Image 23" descr="preencoded.png">    </p:cNvPr>
          <p:cNvPicPr>
            <a:picLocks noChangeAspect="1"/>
          </p:cNvPicPr>
          <p:nvPr/>
        </p:nvPicPr>
        <p:blipFill>
          <a:blip r:embed="rId24"/>
          <a:stretch>
            <a:fillRect/>
          </a:stretch>
        </p:blipFill>
        <p:spPr>
          <a:xfrm>
            <a:off x="10071050" y="5534025"/>
            <a:ext cx="1625650" cy="342900"/>
          </a:xfrm>
          <a:prstGeom prst="rect">
            <a:avLst/>
          </a:prstGeom>
        </p:spPr>
      </p:pic>
      <p:pic>
        <p:nvPicPr>
          <p:cNvPr id="26" name="Image 24" descr="preencoded.png">    </p:cNvPr>
          <p:cNvPicPr>
            <a:picLocks noChangeAspect="1"/>
          </p:cNvPicPr>
          <p:nvPr/>
        </p:nvPicPr>
        <p:blipFill>
          <a:blip r:embed="rId25"/>
          <a:stretch>
            <a:fillRect/>
          </a:stretch>
        </p:blipFill>
        <p:spPr>
          <a:xfrm>
            <a:off x="10455176" y="5638800"/>
            <a:ext cx="152400" cy="133350"/>
          </a:xfrm>
          <a:prstGeom prst="rect">
            <a:avLst/>
          </a:prstGeom>
        </p:spPr>
      </p:pic>
      <p:pic>
        <p:nvPicPr>
          <p:cNvPr id="27" name="Image 25" descr="preencoded.png">    </p:cNvPr>
          <p:cNvPicPr>
            <a:picLocks noChangeAspect="1"/>
          </p:cNvPicPr>
          <p:nvPr/>
        </p:nvPicPr>
        <p:blipFill>
          <a:blip r:embed="rId26"/>
          <a:stretch>
            <a:fillRect/>
          </a:stretch>
        </p:blipFill>
        <p:spPr>
          <a:xfrm>
            <a:off x="8369201" y="5953125"/>
            <a:ext cx="1625650" cy="342900"/>
          </a:xfrm>
          <a:prstGeom prst="rect">
            <a:avLst/>
          </a:prstGeom>
        </p:spPr>
      </p:pic>
      <p:pic>
        <p:nvPicPr>
          <p:cNvPr id="28" name="Image 26" descr="preencoded.png">    </p:cNvPr>
          <p:cNvPicPr>
            <a:picLocks noChangeAspect="1"/>
          </p:cNvPicPr>
          <p:nvPr/>
        </p:nvPicPr>
        <p:blipFill>
          <a:blip r:embed="rId27"/>
          <a:stretch>
            <a:fillRect/>
          </a:stretch>
        </p:blipFill>
        <p:spPr>
          <a:xfrm>
            <a:off x="8696176" y="6057900"/>
            <a:ext cx="133350" cy="133350"/>
          </a:xfrm>
          <a:prstGeom prst="rect">
            <a:avLst/>
          </a:prstGeom>
        </p:spPr>
      </p:pic>
      <p:pic>
        <p:nvPicPr>
          <p:cNvPr id="29" name="Image 27" descr="preencoded.png">    </p:cNvPr>
          <p:cNvPicPr>
            <a:picLocks noChangeAspect="1"/>
          </p:cNvPicPr>
          <p:nvPr/>
        </p:nvPicPr>
        <p:blipFill>
          <a:blip r:embed="rId28"/>
          <a:stretch>
            <a:fillRect/>
          </a:stretch>
        </p:blipFill>
        <p:spPr>
          <a:xfrm>
            <a:off x="10071050" y="5953125"/>
            <a:ext cx="1625650" cy="342900"/>
          </a:xfrm>
          <a:prstGeom prst="rect">
            <a:avLst/>
          </a:prstGeom>
        </p:spPr>
      </p:pic>
      <p:pic>
        <p:nvPicPr>
          <p:cNvPr id="30" name="Image 28" descr="preencoded.png">    </p:cNvPr>
          <p:cNvPicPr>
            <a:picLocks noChangeAspect="1"/>
          </p:cNvPicPr>
          <p:nvPr/>
        </p:nvPicPr>
        <p:blipFill>
          <a:blip r:embed="rId29"/>
          <a:stretch>
            <a:fillRect/>
          </a:stretch>
        </p:blipFill>
        <p:spPr>
          <a:xfrm>
            <a:off x="10398026" y="6057900"/>
            <a:ext cx="133350" cy="133350"/>
          </a:xfrm>
          <a:prstGeom prst="rect">
            <a:avLst/>
          </a:prstGeom>
        </p:spPr>
      </p:pic>
      <p:sp>
        <p:nvSpPr>
          <p:cNvPr id="31"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ニュートラルカラー：読みやすさと調和</a:t>
            </a:r>
            <a:endParaRPr lang="en-US" sz="1800" dirty="0"/>
          </a:p>
        </p:txBody>
      </p:sp>
      <p:sp>
        <p:nvSpPr>
          <p:cNvPr id="32" name="Text 1"/>
          <p:cNvSpPr/>
          <p:nvPr/>
        </p:nvSpPr>
        <p:spPr>
          <a:xfrm>
            <a:off x="762000" y="1085850"/>
            <a:ext cx="112014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ニュートラルカラーの概要</a:t>
            </a:r>
            <a:endParaRPr lang="en-US" sz="1500" dirty="0"/>
          </a:p>
        </p:txBody>
      </p:sp>
      <p:sp>
        <p:nvSpPr>
          <p:cNvPr id="33" name="Text 2"/>
          <p:cNvSpPr/>
          <p:nvPr/>
        </p:nvSpPr>
        <p:spPr>
          <a:xfrm>
            <a:off x="495300" y="1466850"/>
            <a:ext cx="11201400"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ライスホワイト（#FAFAFA）とライトグレー（#F5F5F5）は、低彩度の色調です。これらのニュートラルカラーは、文字の読みやすさを確保しつつ、メインカラーやサブカラーの印象を引き立てます。清潔感と広がりを感じさせ、コンテンツの視認性を高めます。</a:t>
            </a:r>
            <a:endParaRPr lang="en-US" sz="1200" dirty="0"/>
          </a:p>
        </p:txBody>
      </p:sp>
      <p:sp>
        <p:nvSpPr>
          <p:cNvPr id="34" name="Text 3"/>
          <p:cNvSpPr/>
          <p:nvPr/>
        </p:nvSpPr>
        <p:spPr>
          <a:xfrm>
            <a:off x="762000" y="2533650"/>
            <a:ext cx="52959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色の確認</a:t>
            </a:r>
            <a:endParaRPr lang="en-US" sz="1500" dirty="0"/>
          </a:p>
        </p:txBody>
      </p:sp>
      <p:sp>
        <p:nvSpPr>
          <p:cNvPr id="35" name="Text 4"/>
          <p:cNvSpPr/>
          <p:nvPr/>
        </p:nvSpPr>
        <p:spPr>
          <a:xfrm>
            <a:off x="1162050" y="2990850"/>
            <a:ext cx="2400657"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ライスホワイト (#FAFAFA)</a:t>
            </a:r>
            <a:endParaRPr lang="en-US" sz="1200" dirty="0"/>
          </a:p>
        </p:txBody>
      </p:sp>
      <p:sp>
        <p:nvSpPr>
          <p:cNvPr id="36" name="Text 5"/>
          <p:cNvSpPr/>
          <p:nvPr/>
        </p:nvSpPr>
        <p:spPr>
          <a:xfrm>
            <a:off x="1162050" y="3219450"/>
            <a:ext cx="2400657"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本文背景、セクション背景</a:t>
            </a:r>
            <a:endParaRPr lang="en-US" sz="1050" dirty="0"/>
          </a:p>
        </p:txBody>
      </p:sp>
      <p:sp>
        <p:nvSpPr>
          <p:cNvPr id="37" name="Text 6"/>
          <p:cNvSpPr/>
          <p:nvPr/>
        </p:nvSpPr>
        <p:spPr>
          <a:xfrm>
            <a:off x="1162050" y="3714750"/>
            <a:ext cx="2237958"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ライトグレー (#F5F5F5)</a:t>
            </a:r>
            <a:endParaRPr lang="en-US" sz="1200" dirty="0"/>
          </a:p>
        </p:txBody>
      </p:sp>
      <p:sp>
        <p:nvSpPr>
          <p:cNvPr id="38" name="Text 7"/>
          <p:cNvSpPr/>
          <p:nvPr/>
        </p:nvSpPr>
        <p:spPr>
          <a:xfrm>
            <a:off x="1162050" y="3943350"/>
            <a:ext cx="2237958"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本文背景、セクション背景</a:t>
            </a:r>
            <a:endParaRPr lang="en-US" sz="1050" dirty="0"/>
          </a:p>
        </p:txBody>
      </p:sp>
      <p:sp>
        <p:nvSpPr>
          <p:cNvPr id="39" name="Text 8"/>
          <p:cNvSpPr/>
          <p:nvPr/>
        </p:nvSpPr>
        <p:spPr>
          <a:xfrm>
            <a:off x="6696075" y="2533650"/>
            <a:ext cx="52959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視覚効果の確認</a:t>
            </a:r>
            <a:endParaRPr lang="en-US" sz="1500" dirty="0"/>
          </a:p>
        </p:txBody>
      </p:sp>
      <p:sp>
        <p:nvSpPr>
          <p:cNvPr id="40" name="Text 9"/>
          <p:cNvSpPr/>
          <p:nvPr/>
        </p:nvSpPr>
        <p:spPr>
          <a:xfrm>
            <a:off x="5871210" y="4210050"/>
            <a:ext cx="6355080" cy="190500"/>
          </a:xfrm>
          <a:prstGeom prst="rect">
            <a:avLst/>
          </a:prstGeom>
          <a:noFill/>
          <a:ln/>
        </p:spPr>
        <p:txBody>
          <a:bodyPr wrap="square" lIns="0" tIns="0" rIns="0" bIns="0" rtlCol="0" anchor="t"/>
          <a:lstStyle/>
          <a:p>
            <a:pPr algn="ct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メインカラーとサブカラーがニュートラルカラーの背景上では、より鮮やかに映えます</a:t>
            </a:r>
            <a:endParaRPr lang="en-US" sz="1050" dirty="0"/>
          </a:p>
        </p:txBody>
      </p:sp>
      <p:sp>
        <p:nvSpPr>
          <p:cNvPr id="41" name="Text 10"/>
          <p:cNvSpPr/>
          <p:nvPr/>
        </p:nvSpPr>
        <p:spPr>
          <a:xfrm>
            <a:off x="790575" y="5153025"/>
            <a:ext cx="332735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読みやすさの確保</a:t>
            </a:r>
            <a:endParaRPr lang="en-US" sz="1500" dirty="0"/>
          </a:p>
        </p:txBody>
      </p:sp>
      <p:sp>
        <p:nvSpPr>
          <p:cNvPr id="42" name="Text 11"/>
          <p:cNvSpPr/>
          <p:nvPr/>
        </p:nvSpPr>
        <p:spPr>
          <a:xfrm>
            <a:off x="495300" y="5534025"/>
            <a:ext cx="3327350" cy="390525"/>
          </a:xfrm>
          <a:prstGeom prst="rect">
            <a:avLst/>
          </a:prstGeom>
          <a:noFill/>
          <a:ln/>
        </p:spPr>
        <p:txBody>
          <a:bodyPr wrap="square" lIns="0" tIns="0" rIns="0" bIns="0" rtlCol="0" anchor="t"/>
          <a:lstStyle/>
          <a:p>
            <a:pPr algn="ctr" indent="0" marL="0">
              <a:lnSpc>
                <a:spcPts val="1575"/>
              </a:lnSpc>
              <a:buNone/>
            </a:pPr>
            <a:r>
              <a:rPr lang="en-US" sz="1050" dirty="0">
                <a:solidFill>
                  <a:srgbClr val="333333"/>
                </a:solidFill>
                <a:latin typeface="ui-sans-serif" pitchFamily="34" charset="0"/>
                <a:ea typeface="ui-sans-serif" pitchFamily="34" charset="-122"/>
                <a:cs typeface="ui-sans-serif" pitchFamily="34" charset="-120"/>
              </a:rPr>
              <a:t>ライスホワイト背景の文字</a:t>
            </a:r>
            <a:endParaRPr lang="en-US" sz="1050" dirty="0"/>
          </a:p>
        </p:txBody>
      </p:sp>
      <p:sp>
        <p:nvSpPr>
          <p:cNvPr id="43" name="Text 12"/>
          <p:cNvSpPr/>
          <p:nvPr/>
        </p:nvSpPr>
        <p:spPr>
          <a:xfrm>
            <a:off x="495300" y="6019800"/>
            <a:ext cx="3327350" cy="390525"/>
          </a:xfrm>
          <a:prstGeom prst="rect">
            <a:avLst/>
          </a:prstGeom>
          <a:noFill/>
          <a:ln/>
        </p:spPr>
        <p:txBody>
          <a:bodyPr wrap="square" lIns="0" tIns="0" rIns="0" bIns="0" rtlCol="0" anchor="t"/>
          <a:lstStyle/>
          <a:p>
            <a:pPr algn="ctr" indent="0" marL="0">
              <a:lnSpc>
                <a:spcPts val="1575"/>
              </a:lnSpc>
              <a:buNone/>
            </a:pPr>
            <a:r>
              <a:rPr lang="en-US" sz="1050" dirty="0">
                <a:solidFill>
                  <a:srgbClr val="333333"/>
                </a:solidFill>
                <a:latin typeface="ui-sans-serif" pitchFamily="34" charset="0"/>
                <a:ea typeface="ui-sans-serif" pitchFamily="34" charset="-122"/>
                <a:cs typeface="ui-sans-serif" pitchFamily="34" charset="-120"/>
              </a:rPr>
              <a:t>ライトグレー背景の文字</a:t>
            </a:r>
            <a:endParaRPr lang="en-US" sz="1050" dirty="0"/>
          </a:p>
        </p:txBody>
      </p:sp>
      <p:sp>
        <p:nvSpPr>
          <p:cNvPr id="44" name="Text 13"/>
          <p:cNvSpPr/>
          <p:nvPr/>
        </p:nvSpPr>
        <p:spPr>
          <a:xfrm>
            <a:off x="495300" y="6524625"/>
            <a:ext cx="3327350" cy="381000"/>
          </a:xfrm>
          <a:prstGeom prst="rect">
            <a:avLst/>
          </a:prstGeom>
          <a:noFill/>
          <a:ln/>
        </p:spPr>
        <p:txBody>
          <a:bodyPr wrap="square" lIns="0" tIns="0" rIns="0" bIns="0" rtlCol="0" anchor="t"/>
          <a:lstStyle/>
          <a:p>
            <a:pPr indent="0" marL="0">
              <a:lnSpc>
                <a:spcPts val="1500"/>
              </a:lnSpc>
              <a:buNone/>
            </a:pPr>
            <a:r>
              <a:rPr lang="en-US" sz="1050" dirty="0">
                <a:solidFill>
                  <a:srgbClr val="000000"/>
                </a:solidFill>
                <a:latin typeface="ui-sans-serif" pitchFamily="34" charset="0"/>
                <a:ea typeface="ui-sans-serif" pitchFamily="34" charset="-122"/>
                <a:cs typeface="ui-sans-serif" pitchFamily="34" charset="-120"/>
              </a:rPr>
              <a:t>低彩度の色調でも、適切なコントラストで文字の読みやすさを確保します。</a:t>
            </a:r>
            <a:endParaRPr lang="en-US" sz="1050" dirty="0"/>
          </a:p>
        </p:txBody>
      </p:sp>
      <p:sp>
        <p:nvSpPr>
          <p:cNvPr id="45" name="Text 14"/>
          <p:cNvSpPr/>
          <p:nvPr/>
        </p:nvSpPr>
        <p:spPr>
          <a:xfrm>
            <a:off x="4698950" y="5153025"/>
            <a:ext cx="332735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セクションの区切り</a:t>
            </a:r>
            <a:endParaRPr lang="en-US" sz="1500" dirty="0"/>
          </a:p>
        </p:txBody>
      </p:sp>
      <p:sp>
        <p:nvSpPr>
          <p:cNvPr id="46" name="Text 15"/>
          <p:cNvSpPr/>
          <p:nvPr/>
        </p:nvSpPr>
        <p:spPr>
          <a:xfrm>
            <a:off x="4432250" y="5534025"/>
            <a:ext cx="1587401" cy="342900"/>
          </a:xfrm>
          <a:prstGeom prst="rect">
            <a:avLst/>
          </a:prstGeom>
          <a:noFill/>
          <a:ln/>
        </p:spPr>
        <p:txBody>
          <a:bodyPr wrap="square" lIns="0" tIns="0" rIns="0" bIns="0" rtlCol="0" anchor="t"/>
          <a:lstStyle/>
          <a:p>
            <a:pPr algn="ctr" indent="0" marL="0">
              <a:lnSpc>
                <a:spcPts val="1500"/>
              </a:lnSpc>
              <a:buNone/>
            </a:pPr>
            <a:r>
              <a:rPr lang="en-US" sz="1050" dirty="0">
                <a:solidFill>
                  <a:srgbClr val="000000"/>
                </a:solidFill>
                <a:latin typeface="ui-sans-serif" pitchFamily="34" charset="0"/>
                <a:ea typeface="ui-sans-serif" pitchFamily="34" charset="-122"/>
                <a:cs typeface="ui-sans-serif" pitchFamily="34" charset="-120"/>
              </a:rPr>
              <a:t>セクション1</a:t>
            </a:r>
            <a:endParaRPr lang="en-US" sz="1050" dirty="0"/>
          </a:p>
        </p:txBody>
      </p:sp>
      <p:sp>
        <p:nvSpPr>
          <p:cNvPr id="47" name="Text 16"/>
          <p:cNvSpPr/>
          <p:nvPr/>
        </p:nvSpPr>
        <p:spPr>
          <a:xfrm>
            <a:off x="6172200" y="5534025"/>
            <a:ext cx="1587401" cy="342900"/>
          </a:xfrm>
          <a:prstGeom prst="rect">
            <a:avLst/>
          </a:prstGeom>
          <a:noFill/>
          <a:ln/>
        </p:spPr>
        <p:txBody>
          <a:bodyPr wrap="square" lIns="0" tIns="0" rIns="0" bIns="0" rtlCol="0" anchor="t"/>
          <a:lstStyle/>
          <a:p>
            <a:pPr algn="ctr" indent="0" marL="0">
              <a:lnSpc>
                <a:spcPts val="1500"/>
              </a:lnSpc>
              <a:buNone/>
            </a:pPr>
            <a:r>
              <a:rPr lang="en-US" sz="1050" dirty="0">
                <a:solidFill>
                  <a:srgbClr val="000000"/>
                </a:solidFill>
                <a:latin typeface="ui-sans-serif" pitchFamily="34" charset="0"/>
                <a:ea typeface="ui-sans-serif" pitchFamily="34" charset="-122"/>
                <a:cs typeface="ui-sans-serif" pitchFamily="34" charset="-120"/>
              </a:rPr>
              <a:t>セクション2</a:t>
            </a:r>
            <a:endParaRPr lang="en-US" sz="1050" dirty="0"/>
          </a:p>
        </p:txBody>
      </p:sp>
      <p:sp>
        <p:nvSpPr>
          <p:cNvPr id="48" name="Text 17"/>
          <p:cNvSpPr/>
          <p:nvPr/>
        </p:nvSpPr>
        <p:spPr>
          <a:xfrm>
            <a:off x="4432250" y="5991225"/>
            <a:ext cx="3327350" cy="381000"/>
          </a:xfrm>
          <a:prstGeom prst="rect">
            <a:avLst/>
          </a:prstGeom>
          <a:noFill/>
          <a:ln/>
        </p:spPr>
        <p:txBody>
          <a:bodyPr wrap="square" lIns="0" tIns="0" rIns="0" bIns="0" rtlCol="0" anchor="t"/>
          <a:lstStyle/>
          <a:p>
            <a:pPr indent="0" marL="0">
              <a:lnSpc>
                <a:spcPts val="1500"/>
              </a:lnSpc>
              <a:buNone/>
            </a:pPr>
            <a:r>
              <a:rPr lang="en-US" sz="1050" dirty="0">
                <a:solidFill>
                  <a:srgbClr val="000000"/>
                </a:solidFill>
                <a:latin typeface="ui-sans-serif" pitchFamily="34" charset="0"/>
                <a:ea typeface="ui-sans-serif" pitchFamily="34" charset="-122"/>
                <a:cs typeface="ui-sans-serif" pitchFamily="34" charset="-120"/>
              </a:rPr>
              <a:t>異なるセクションを視覚的に区別し、レイアウトの広がりを提供します。</a:t>
            </a:r>
            <a:endParaRPr lang="en-US" sz="1050" dirty="0"/>
          </a:p>
        </p:txBody>
      </p:sp>
      <p:sp>
        <p:nvSpPr>
          <p:cNvPr id="49" name="Text 18"/>
          <p:cNvSpPr/>
          <p:nvPr/>
        </p:nvSpPr>
        <p:spPr>
          <a:xfrm>
            <a:off x="8635901" y="5153025"/>
            <a:ext cx="3327499"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色の調和</a:t>
            </a:r>
            <a:endParaRPr lang="en-US" sz="1500" dirty="0"/>
          </a:p>
        </p:txBody>
      </p:sp>
      <p:sp>
        <p:nvSpPr>
          <p:cNvPr id="50" name="Text 19"/>
          <p:cNvSpPr/>
          <p:nvPr/>
        </p:nvSpPr>
        <p:spPr>
          <a:xfrm>
            <a:off x="8369201" y="5534025"/>
            <a:ext cx="1625650" cy="342900"/>
          </a:xfrm>
          <a:prstGeom prst="rect">
            <a:avLst/>
          </a:prstGeom>
          <a:noFill/>
          <a:ln/>
        </p:spPr>
        <p:txBody>
          <a:bodyPr wrap="square" lIns="0" tIns="0" rIns="0" bIns="0" rtlCol="0" anchor="t"/>
          <a:lstStyle/>
          <a:p>
            <a:pPr algn="ctr" indent="0" marL="0">
              <a:lnSpc>
                <a:spcPts val="1500"/>
              </a:lnSpc>
              <a:buNone/>
            </a:pPr>
            <a:r>
              <a:rPr lang="en-US" sz="1050" dirty="0">
                <a:solidFill>
                  <a:srgbClr val="FFFFFF"/>
                </a:solidFill>
                <a:latin typeface="ui-sans-serif" pitchFamily="34" charset="0"/>
                <a:ea typeface="ui-sans-serif" pitchFamily="34" charset="-122"/>
                <a:cs typeface="ui-sans-serif" pitchFamily="34" charset="-120"/>
              </a:rPr>
              <a:t>メインカラー</a:t>
            </a:r>
            <a:endParaRPr lang="en-US" sz="1050" dirty="0"/>
          </a:p>
        </p:txBody>
      </p:sp>
      <p:sp>
        <p:nvSpPr>
          <p:cNvPr id="51" name="Text 20"/>
          <p:cNvSpPr/>
          <p:nvPr/>
        </p:nvSpPr>
        <p:spPr>
          <a:xfrm>
            <a:off x="10071050" y="5534025"/>
            <a:ext cx="1625650" cy="342900"/>
          </a:xfrm>
          <a:prstGeom prst="rect">
            <a:avLst/>
          </a:prstGeom>
          <a:noFill/>
          <a:ln/>
        </p:spPr>
        <p:txBody>
          <a:bodyPr wrap="square" lIns="0" tIns="0" rIns="0" bIns="0" rtlCol="0" anchor="t"/>
          <a:lstStyle/>
          <a:p>
            <a:pPr algn="ctr" indent="0" marL="0">
              <a:lnSpc>
                <a:spcPts val="1500"/>
              </a:lnSpc>
              <a:buNone/>
            </a:pPr>
            <a:r>
              <a:rPr lang="en-US" sz="1050" dirty="0">
                <a:solidFill>
                  <a:srgbClr val="FFFFFF"/>
                </a:solidFill>
                <a:latin typeface="ui-sans-serif" pitchFamily="34" charset="0"/>
                <a:ea typeface="ui-sans-serif" pitchFamily="34" charset="-122"/>
                <a:cs typeface="ui-sans-serif" pitchFamily="34" charset="-120"/>
              </a:rPr>
              <a:t>サブカラー</a:t>
            </a:r>
            <a:endParaRPr lang="en-US" sz="1050" dirty="0"/>
          </a:p>
        </p:txBody>
      </p:sp>
      <p:sp>
        <p:nvSpPr>
          <p:cNvPr id="52" name="Text 21"/>
          <p:cNvSpPr/>
          <p:nvPr/>
        </p:nvSpPr>
        <p:spPr>
          <a:xfrm>
            <a:off x="8369201" y="5953125"/>
            <a:ext cx="1625650" cy="342900"/>
          </a:xfrm>
          <a:prstGeom prst="rect">
            <a:avLst/>
          </a:prstGeom>
          <a:noFill/>
          <a:ln/>
        </p:spPr>
        <p:txBody>
          <a:bodyPr wrap="square" lIns="0" tIns="0" rIns="0" bIns="0" rtlCol="0" anchor="t"/>
          <a:lstStyle/>
          <a:p>
            <a:pPr algn="ct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ニュートラル</a:t>
            </a:r>
            <a:endParaRPr lang="en-US" sz="1050" dirty="0"/>
          </a:p>
        </p:txBody>
      </p:sp>
      <p:sp>
        <p:nvSpPr>
          <p:cNvPr id="53" name="Text 22"/>
          <p:cNvSpPr/>
          <p:nvPr/>
        </p:nvSpPr>
        <p:spPr>
          <a:xfrm>
            <a:off x="10071050" y="5953125"/>
            <a:ext cx="1625650" cy="342900"/>
          </a:xfrm>
          <a:prstGeom prst="rect">
            <a:avLst/>
          </a:prstGeom>
          <a:noFill/>
          <a:ln/>
        </p:spPr>
        <p:txBody>
          <a:bodyPr wrap="square" lIns="0" tIns="0" rIns="0" bIns="0" rtlCol="0" anchor="t"/>
          <a:lstStyle/>
          <a:p>
            <a:pPr algn="ct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ニュートラル</a:t>
            </a:r>
            <a:endParaRPr lang="en-US" sz="1050" dirty="0"/>
          </a:p>
        </p:txBody>
      </p:sp>
      <p:sp>
        <p:nvSpPr>
          <p:cNvPr id="54" name="Text 23"/>
          <p:cNvSpPr/>
          <p:nvPr/>
        </p:nvSpPr>
        <p:spPr>
          <a:xfrm>
            <a:off x="8369201" y="6410325"/>
            <a:ext cx="3327499" cy="381000"/>
          </a:xfrm>
          <a:prstGeom prst="rect">
            <a:avLst/>
          </a:prstGeom>
          <a:noFill/>
          <a:ln/>
        </p:spPr>
        <p:txBody>
          <a:bodyPr wrap="square" lIns="0" tIns="0" rIns="0" bIns="0" rtlCol="0" anchor="t"/>
          <a:lstStyle/>
          <a:p>
            <a:pPr indent="0" marL="0">
              <a:lnSpc>
                <a:spcPts val="1500"/>
              </a:lnSpc>
              <a:buNone/>
            </a:pPr>
            <a:r>
              <a:rPr lang="en-US" sz="1050" dirty="0">
                <a:solidFill>
                  <a:srgbClr val="000000"/>
                </a:solidFill>
                <a:latin typeface="ui-sans-serif" pitchFamily="34" charset="0"/>
                <a:ea typeface="ui-sans-serif" pitchFamily="34" charset="-122"/>
                <a:cs typeface="ui-sans-serif" pitchFamily="34" charset="-120"/>
              </a:rPr>
              <a:t>ニュートラルカラーは、鮮やかなメインとサブカラーの間に平和なトランジションを作り出します。</a:t>
            </a:r>
            <a:endParaRPr lang="en-US" sz="1050" dirty="0"/>
          </a:p>
        </p:txBody>
      </p:sp>
      <p:sp>
        <p:nvSpPr>
          <p:cNvPr id="55" name="Text 24"/>
          <p:cNvSpPr/>
          <p:nvPr/>
        </p:nvSpPr>
        <p:spPr>
          <a:xfrm>
            <a:off x="304800" y="7658100"/>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9144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1543050"/>
            <a:ext cx="5676900" cy="2828925"/>
          </a:xfrm>
          <a:prstGeom prst="rect">
            <a:avLst/>
          </a:prstGeom>
        </p:spPr>
      </p:pic>
      <p:pic>
        <p:nvPicPr>
          <p:cNvPr id="5" name="Image 3" descr="preencoded.png">    </p:cNvPr>
          <p:cNvPicPr>
            <a:picLocks noChangeAspect="1"/>
          </p:cNvPicPr>
          <p:nvPr/>
        </p:nvPicPr>
        <p:blipFill>
          <a:blip r:embed="rId4"/>
          <a:stretch>
            <a:fillRect/>
          </a:stretch>
        </p:blipFill>
        <p:spPr>
          <a:xfrm>
            <a:off x="304800" y="1543050"/>
            <a:ext cx="5676900" cy="419100"/>
          </a:xfrm>
          <a:prstGeom prst="rect">
            <a:avLst/>
          </a:prstGeom>
        </p:spPr>
      </p:pic>
      <p:pic>
        <p:nvPicPr>
          <p:cNvPr id="6" name="Image 4" descr="preencoded.png">    </p:cNvPr>
          <p:cNvPicPr>
            <a:picLocks noChangeAspect="1"/>
          </p:cNvPicPr>
          <p:nvPr/>
        </p:nvPicPr>
        <p:blipFill>
          <a:blip r:embed="rId5"/>
          <a:stretch>
            <a:fillRect/>
          </a:stretch>
        </p:blipFill>
        <p:spPr>
          <a:xfrm>
            <a:off x="447675" y="2124075"/>
            <a:ext cx="133350" cy="133350"/>
          </a:xfrm>
          <a:prstGeom prst="rect">
            <a:avLst/>
          </a:prstGeom>
        </p:spPr>
      </p:pic>
      <p:pic>
        <p:nvPicPr>
          <p:cNvPr id="7" name="Image 5" descr="preencoded.png">    </p:cNvPr>
          <p:cNvPicPr>
            <a:picLocks noChangeAspect="1"/>
          </p:cNvPicPr>
          <p:nvPr/>
        </p:nvPicPr>
        <p:blipFill>
          <a:blip r:embed="rId6"/>
          <a:stretch>
            <a:fillRect/>
          </a:stretch>
        </p:blipFill>
        <p:spPr>
          <a:xfrm>
            <a:off x="447675" y="2638425"/>
            <a:ext cx="5391150" cy="609600"/>
          </a:xfrm>
          <a:prstGeom prst="rect">
            <a:avLst/>
          </a:prstGeom>
        </p:spPr>
      </p:pic>
      <p:pic>
        <p:nvPicPr>
          <p:cNvPr id="8" name="Image 6" descr="preencoded.png">    </p:cNvPr>
          <p:cNvPicPr>
            <a:picLocks noChangeAspect="1"/>
          </p:cNvPicPr>
          <p:nvPr/>
        </p:nvPicPr>
        <p:blipFill>
          <a:blip r:embed="rId7"/>
          <a:stretch>
            <a:fillRect/>
          </a:stretch>
        </p:blipFill>
        <p:spPr>
          <a:xfrm>
            <a:off x="4886325" y="2867025"/>
            <a:ext cx="152400" cy="152400"/>
          </a:xfrm>
          <a:prstGeom prst="rect">
            <a:avLst/>
          </a:prstGeom>
        </p:spPr>
      </p:pic>
      <p:pic>
        <p:nvPicPr>
          <p:cNvPr id="9" name="Image 7" descr="preencoded.png">    </p:cNvPr>
          <p:cNvPicPr>
            <a:picLocks noChangeAspect="1"/>
          </p:cNvPicPr>
          <p:nvPr/>
        </p:nvPicPr>
        <p:blipFill>
          <a:blip r:embed="rId8"/>
          <a:stretch>
            <a:fillRect/>
          </a:stretch>
        </p:blipFill>
        <p:spPr>
          <a:xfrm>
            <a:off x="5191125" y="2867025"/>
            <a:ext cx="133350" cy="152400"/>
          </a:xfrm>
          <a:prstGeom prst="rect">
            <a:avLst/>
          </a:prstGeom>
        </p:spPr>
      </p:pic>
      <p:pic>
        <p:nvPicPr>
          <p:cNvPr id="10" name="Image 8" descr="preencoded.png">    </p:cNvPr>
          <p:cNvPicPr>
            <a:picLocks noChangeAspect="1"/>
          </p:cNvPicPr>
          <p:nvPr/>
        </p:nvPicPr>
        <p:blipFill>
          <a:blip r:embed="rId9"/>
          <a:stretch>
            <a:fillRect/>
          </a:stretch>
        </p:blipFill>
        <p:spPr>
          <a:xfrm>
            <a:off x="5476875" y="2867025"/>
            <a:ext cx="133350" cy="152400"/>
          </a:xfrm>
          <a:prstGeom prst="rect">
            <a:avLst/>
          </a:prstGeom>
        </p:spPr>
      </p:pic>
      <p:pic>
        <p:nvPicPr>
          <p:cNvPr id="11" name="Image 9" descr="preencoded.png">    </p:cNvPr>
          <p:cNvPicPr>
            <a:picLocks noChangeAspect="1"/>
          </p:cNvPicPr>
          <p:nvPr/>
        </p:nvPicPr>
        <p:blipFill>
          <a:blip r:embed="rId10"/>
          <a:stretch>
            <a:fillRect/>
          </a:stretch>
        </p:blipFill>
        <p:spPr>
          <a:xfrm>
            <a:off x="447675" y="3248025"/>
            <a:ext cx="5391150" cy="609600"/>
          </a:xfrm>
          <a:prstGeom prst="rect">
            <a:avLst/>
          </a:prstGeom>
        </p:spPr>
      </p:pic>
      <p:pic>
        <p:nvPicPr>
          <p:cNvPr id="12" name="Image 10" descr="preencoded.png">    </p:cNvPr>
          <p:cNvPicPr>
            <a:picLocks noChangeAspect="1"/>
          </p:cNvPicPr>
          <p:nvPr/>
        </p:nvPicPr>
        <p:blipFill>
          <a:blip r:embed="rId11"/>
          <a:stretch>
            <a:fillRect/>
          </a:stretch>
        </p:blipFill>
        <p:spPr>
          <a:xfrm>
            <a:off x="6210300" y="1543050"/>
            <a:ext cx="5676900" cy="2828925"/>
          </a:xfrm>
          <a:prstGeom prst="rect">
            <a:avLst/>
          </a:prstGeom>
        </p:spPr>
      </p:pic>
      <p:pic>
        <p:nvPicPr>
          <p:cNvPr id="13" name="Image 11" descr="preencoded.png">    </p:cNvPr>
          <p:cNvPicPr>
            <a:picLocks noChangeAspect="1"/>
          </p:cNvPicPr>
          <p:nvPr/>
        </p:nvPicPr>
        <p:blipFill>
          <a:blip r:embed="rId12"/>
          <a:stretch>
            <a:fillRect/>
          </a:stretch>
        </p:blipFill>
        <p:spPr>
          <a:xfrm>
            <a:off x="6210300" y="1543050"/>
            <a:ext cx="5676900" cy="419100"/>
          </a:xfrm>
          <a:prstGeom prst="rect">
            <a:avLst/>
          </a:prstGeom>
        </p:spPr>
      </p:pic>
      <p:pic>
        <p:nvPicPr>
          <p:cNvPr id="14" name="Image 12" descr="preencoded.png">    </p:cNvPr>
          <p:cNvPicPr>
            <a:picLocks noChangeAspect="1"/>
          </p:cNvPicPr>
          <p:nvPr/>
        </p:nvPicPr>
        <p:blipFill>
          <a:blip r:embed="rId13"/>
          <a:stretch>
            <a:fillRect/>
          </a:stretch>
        </p:blipFill>
        <p:spPr>
          <a:xfrm>
            <a:off x="6353175" y="2124075"/>
            <a:ext cx="133350" cy="133350"/>
          </a:xfrm>
          <a:prstGeom prst="rect">
            <a:avLst/>
          </a:prstGeom>
        </p:spPr>
      </p:pic>
      <p:pic>
        <p:nvPicPr>
          <p:cNvPr id="15" name="Image 13" descr="preencoded.png">    </p:cNvPr>
          <p:cNvPicPr>
            <a:picLocks noChangeAspect="1"/>
          </p:cNvPicPr>
          <p:nvPr/>
        </p:nvPicPr>
        <p:blipFill>
          <a:blip r:embed="rId14"/>
          <a:stretch>
            <a:fillRect/>
          </a:stretch>
        </p:blipFill>
        <p:spPr>
          <a:xfrm>
            <a:off x="6353175" y="2447925"/>
            <a:ext cx="2619375" cy="952500"/>
          </a:xfrm>
          <a:prstGeom prst="rect">
            <a:avLst/>
          </a:prstGeom>
        </p:spPr>
      </p:pic>
      <p:pic>
        <p:nvPicPr>
          <p:cNvPr id="16" name="Image 14" descr="preencoded.png">    </p:cNvPr>
          <p:cNvPicPr>
            <a:picLocks noChangeAspect="1"/>
          </p:cNvPicPr>
          <p:nvPr/>
        </p:nvPicPr>
        <p:blipFill>
          <a:blip r:embed="rId15"/>
          <a:stretch>
            <a:fillRect/>
          </a:stretch>
        </p:blipFill>
        <p:spPr>
          <a:xfrm>
            <a:off x="9124950" y="2447925"/>
            <a:ext cx="2619375" cy="952500"/>
          </a:xfrm>
          <a:prstGeom prst="rect">
            <a:avLst/>
          </a:prstGeom>
        </p:spPr>
      </p:pic>
      <p:pic>
        <p:nvPicPr>
          <p:cNvPr id="17" name="Image 15" descr="preencoded.png">    </p:cNvPr>
          <p:cNvPicPr>
            <a:picLocks noChangeAspect="1"/>
          </p:cNvPicPr>
          <p:nvPr/>
        </p:nvPicPr>
        <p:blipFill>
          <a:blip r:embed="rId16"/>
          <a:stretch>
            <a:fillRect/>
          </a:stretch>
        </p:blipFill>
        <p:spPr>
          <a:xfrm>
            <a:off x="304800" y="4600575"/>
            <a:ext cx="5676900" cy="2828925"/>
          </a:xfrm>
          <a:prstGeom prst="rect">
            <a:avLst/>
          </a:prstGeom>
        </p:spPr>
      </p:pic>
      <p:pic>
        <p:nvPicPr>
          <p:cNvPr id="18" name="Image 16" descr="preencoded.png">    </p:cNvPr>
          <p:cNvPicPr>
            <a:picLocks noChangeAspect="1"/>
          </p:cNvPicPr>
          <p:nvPr/>
        </p:nvPicPr>
        <p:blipFill>
          <a:blip r:embed="rId17"/>
          <a:stretch>
            <a:fillRect/>
          </a:stretch>
        </p:blipFill>
        <p:spPr>
          <a:xfrm>
            <a:off x="304800" y="4600575"/>
            <a:ext cx="5676900" cy="419100"/>
          </a:xfrm>
          <a:prstGeom prst="rect">
            <a:avLst/>
          </a:prstGeom>
        </p:spPr>
      </p:pic>
      <p:pic>
        <p:nvPicPr>
          <p:cNvPr id="19" name="Image 17" descr="preencoded.png">    </p:cNvPr>
          <p:cNvPicPr>
            <a:picLocks noChangeAspect="1"/>
          </p:cNvPicPr>
          <p:nvPr/>
        </p:nvPicPr>
        <p:blipFill>
          <a:blip r:embed="rId18"/>
          <a:stretch>
            <a:fillRect/>
          </a:stretch>
        </p:blipFill>
        <p:spPr>
          <a:xfrm>
            <a:off x="447675" y="5181600"/>
            <a:ext cx="152400" cy="133350"/>
          </a:xfrm>
          <a:prstGeom prst="rect">
            <a:avLst/>
          </a:prstGeom>
        </p:spPr>
      </p:pic>
      <p:pic>
        <p:nvPicPr>
          <p:cNvPr id="20" name="Image 18" descr="preencoded.png">    </p:cNvPr>
          <p:cNvPicPr>
            <a:picLocks noChangeAspect="1"/>
          </p:cNvPicPr>
          <p:nvPr/>
        </p:nvPicPr>
        <p:blipFill>
          <a:blip r:embed="rId19"/>
          <a:stretch>
            <a:fillRect/>
          </a:stretch>
        </p:blipFill>
        <p:spPr>
          <a:xfrm>
            <a:off x="667941" y="5600700"/>
            <a:ext cx="457200" cy="457200"/>
          </a:xfrm>
          <a:prstGeom prst="rect">
            <a:avLst/>
          </a:prstGeom>
        </p:spPr>
      </p:pic>
      <p:pic>
        <p:nvPicPr>
          <p:cNvPr id="21" name="Image 19" descr="preencoded.png">    </p:cNvPr>
          <p:cNvPicPr>
            <a:picLocks noChangeAspect="1"/>
          </p:cNvPicPr>
          <p:nvPr/>
        </p:nvPicPr>
        <p:blipFill>
          <a:blip r:embed="rId20"/>
          <a:stretch>
            <a:fillRect/>
          </a:stretch>
        </p:blipFill>
        <p:spPr>
          <a:xfrm>
            <a:off x="820341" y="5695950"/>
            <a:ext cx="152400" cy="266700"/>
          </a:xfrm>
          <a:prstGeom prst="rect">
            <a:avLst/>
          </a:prstGeom>
        </p:spPr>
      </p:pic>
      <p:pic>
        <p:nvPicPr>
          <p:cNvPr id="22" name="Image 20" descr="preencoded.png">    </p:cNvPr>
          <p:cNvPicPr>
            <a:picLocks noChangeAspect="1"/>
          </p:cNvPicPr>
          <p:nvPr/>
        </p:nvPicPr>
        <p:blipFill>
          <a:blip r:embed="rId21"/>
          <a:stretch>
            <a:fillRect/>
          </a:stretch>
        </p:blipFill>
        <p:spPr>
          <a:xfrm>
            <a:off x="1565821" y="5600700"/>
            <a:ext cx="457200" cy="457200"/>
          </a:xfrm>
          <a:prstGeom prst="rect">
            <a:avLst/>
          </a:prstGeom>
        </p:spPr>
      </p:pic>
      <p:pic>
        <p:nvPicPr>
          <p:cNvPr id="23" name="Image 21" descr="preencoded.png">    </p:cNvPr>
          <p:cNvPicPr>
            <a:picLocks noChangeAspect="1"/>
          </p:cNvPicPr>
          <p:nvPr/>
        </p:nvPicPr>
        <p:blipFill>
          <a:blip r:embed="rId22"/>
          <a:stretch>
            <a:fillRect/>
          </a:stretch>
        </p:blipFill>
        <p:spPr>
          <a:xfrm>
            <a:off x="1708696" y="5695950"/>
            <a:ext cx="171450" cy="266700"/>
          </a:xfrm>
          <a:prstGeom prst="rect">
            <a:avLst/>
          </a:prstGeom>
        </p:spPr>
      </p:pic>
      <p:pic>
        <p:nvPicPr>
          <p:cNvPr id="24" name="Image 22" descr="preencoded.png">    </p:cNvPr>
          <p:cNvPicPr>
            <a:picLocks noChangeAspect="1"/>
          </p:cNvPicPr>
          <p:nvPr/>
        </p:nvPicPr>
        <p:blipFill>
          <a:blip r:embed="rId23"/>
          <a:stretch>
            <a:fillRect/>
          </a:stretch>
        </p:blipFill>
        <p:spPr>
          <a:xfrm>
            <a:off x="2464594" y="5600700"/>
            <a:ext cx="457200" cy="457200"/>
          </a:xfrm>
          <a:prstGeom prst="rect">
            <a:avLst/>
          </a:prstGeom>
        </p:spPr>
      </p:pic>
      <p:pic>
        <p:nvPicPr>
          <p:cNvPr id="25" name="Image 23" descr="preencoded.png">    </p:cNvPr>
          <p:cNvPicPr>
            <a:picLocks noChangeAspect="1"/>
          </p:cNvPicPr>
          <p:nvPr/>
        </p:nvPicPr>
        <p:blipFill>
          <a:blip r:embed="rId24"/>
          <a:stretch>
            <a:fillRect/>
          </a:stretch>
        </p:blipFill>
        <p:spPr>
          <a:xfrm>
            <a:off x="2597944" y="5695950"/>
            <a:ext cx="190500" cy="266700"/>
          </a:xfrm>
          <a:prstGeom prst="rect">
            <a:avLst/>
          </a:prstGeom>
        </p:spPr>
      </p:pic>
      <p:pic>
        <p:nvPicPr>
          <p:cNvPr id="26" name="Image 24" descr="preencoded.png">    </p:cNvPr>
          <p:cNvPicPr>
            <a:picLocks noChangeAspect="1"/>
          </p:cNvPicPr>
          <p:nvPr/>
        </p:nvPicPr>
        <p:blipFill>
          <a:blip r:embed="rId25"/>
          <a:stretch>
            <a:fillRect/>
          </a:stretch>
        </p:blipFill>
        <p:spPr>
          <a:xfrm>
            <a:off x="3143250" y="5505450"/>
            <a:ext cx="2695575" cy="914400"/>
          </a:xfrm>
          <a:prstGeom prst="rect">
            <a:avLst/>
          </a:prstGeom>
        </p:spPr>
      </p:pic>
      <p:pic>
        <p:nvPicPr>
          <p:cNvPr id="27" name="Image 25" descr="preencoded.png">    </p:cNvPr>
          <p:cNvPicPr>
            <a:picLocks noChangeAspect="1"/>
          </p:cNvPicPr>
          <p:nvPr/>
        </p:nvPicPr>
        <p:blipFill>
          <a:blip r:embed="rId26"/>
          <a:stretch>
            <a:fillRect/>
          </a:stretch>
        </p:blipFill>
        <p:spPr>
          <a:xfrm>
            <a:off x="6210300" y="4600575"/>
            <a:ext cx="5676900" cy="2828925"/>
          </a:xfrm>
          <a:prstGeom prst="rect">
            <a:avLst/>
          </a:prstGeom>
        </p:spPr>
      </p:pic>
      <p:pic>
        <p:nvPicPr>
          <p:cNvPr id="28" name="Image 26" descr="preencoded.png">    </p:cNvPr>
          <p:cNvPicPr>
            <a:picLocks noChangeAspect="1"/>
          </p:cNvPicPr>
          <p:nvPr/>
        </p:nvPicPr>
        <p:blipFill>
          <a:blip r:embed="rId27"/>
          <a:stretch>
            <a:fillRect/>
          </a:stretch>
        </p:blipFill>
        <p:spPr>
          <a:xfrm>
            <a:off x="6210300" y="4600575"/>
            <a:ext cx="5676900" cy="419100"/>
          </a:xfrm>
          <a:prstGeom prst="rect">
            <a:avLst/>
          </a:prstGeom>
        </p:spPr>
      </p:pic>
      <p:pic>
        <p:nvPicPr>
          <p:cNvPr id="29" name="Image 27" descr="preencoded.png">    </p:cNvPr>
          <p:cNvPicPr>
            <a:picLocks noChangeAspect="1"/>
          </p:cNvPicPr>
          <p:nvPr/>
        </p:nvPicPr>
        <p:blipFill>
          <a:blip r:embed="rId28"/>
          <a:stretch>
            <a:fillRect/>
          </a:stretch>
        </p:blipFill>
        <p:spPr>
          <a:xfrm>
            <a:off x="6353175" y="5181600"/>
            <a:ext cx="114300" cy="133350"/>
          </a:xfrm>
          <a:prstGeom prst="rect">
            <a:avLst/>
          </a:prstGeom>
        </p:spPr>
      </p:pic>
      <p:pic>
        <p:nvPicPr>
          <p:cNvPr id="30" name="Image 28" descr="preencoded.png">    </p:cNvPr>
          <p:cNvPicPr>
            <a:picLocks noChangeAspect="1"/>
          </p:cNvPicPr>
          <p:nvPr/>
        </p:nvPicPr>
        <p:blipFill>
          <a:blip r:embed="rId29"/>
          <a:stretch>
            <a:fillRect/>
          </a:stretch>
        </p:blipFill>
        <p:spPr>
          <a:xfrm>
            <a:off x="6353175" y="5695950"/>
            <a:ext cx="5391150" cy="533400"/>
          </a:xfrm>
          <a:prstGeom prst="rect">
            <a:avLst/>
          </a:prstGeom>
        </p:spPr>
      </p:pic>
      <p:pic>
        <p:nvPicPr>
          <p:cNvPr id="31" name="Image 29" descr="preencoded.png">    </p:cNvPr>
          <p:cNvPicPr>
            <a:picLocks noChangeAspect="1"/>
          </p:cNvPicPr>
          <p:nvPr/>
        </p:nvPicPr>
        <p:blipFill>
          <a:blip r:embed="rId30"/>
          <a:stretch>
            <a:fillRect/>
          </a:stretch>
        </p:blipFill>
        <p:spPr>
          <a:xfrm>
            <a:off x="6353175" y="6267450"/>
            <a:ext cx="5391150" cy="76200"/>
          </a:xfrm>
          <a:prstGeom prst="rect">
            <a:avLst/>
          </a:prstGeom>
        </p:spPr>
      </p:pic>
      <p:pic>
        <p:nvPicPr>
          <p:cNvPr id="32" name="Image 30" descr="preencoded.png">    </p:cNvPr>
          <p:cNvPicPr>
            <a:picLocks noChangeAspect="1"/>
          </p:cNvPicPr>
          <p:nvPr/>
        </p:nvPicPr>
        <p:blipFill>
          <a:blip r:embed="rId31"/>
          <a:stretch>
            <a:fillRect/>
          </a:stretch>
        </p:blipFill>
        <p:spPr>
          <a:xfrm>
            <a:off x="6353175" y="6419850"/>
            <a:ext cx="5391150" cy="76200"/>
          </a:xfrm>
          <a:prstGeom prst="rect">
            <a:avLst/>
          </a:prstGeom>
        </p:spPr>
      </p:pic>
      <p:pic>
        <p:nvPicPr>
          <p:cNvPr id="33" name="Image 31" descr="preencoded.png">    </p:cNvPr>
          <p:cNvPicPr>
            <a:picLocks noChangeAspect="1"/>
          </p:cNvPicPr>
          <p:nvPr/>
        </p:nvPicPr>
        <p:blipFill>
          <a:blip r:embed="rId32"/>
          <a:stretch>
            <a:fillRect/>
          </a:stretch>
        </p:blipFill>
        <p:spPr>
          <a:xfrm>
            <a:off x="6353175" y="6572250"/>
            <a:ext cx="5391150" cy="76200"/>
          </a:xfrm>
          <a:prstGeom prst="rect">
            <a:avLst/>
          </a:prstGeom>
        </p:spPr>
      </p:pic>
      <p:pic>
        <p:nvPicPr>
          <p:cNvPr id="34" name="Image 32" descr="preencoded.png">    </p:cNvPr>
          <p:cNvPicPr>
            <a:picLocks noChangeAspect="1"/>
          </p:cNvPicPr>
          <p:nvPr/>
        </p:nvPicPr>
        <p:blipFill>
          <a:blip r:embed="rId33"/>
          <a:stretch>
            <a:fillRect/>
          </a:stretch>
        </p:blipFill>
        <p:spPr>
          <a:xfrm>
            <a:off x="304800" y="7620000"/>
            <a:ext cx="11582400" cy="800100"/>
          </a:xfrm>
          <a:prstGeom prst="rect">
            <a:avLst/>
          </a:prstGeom>
        </p:spPr>
      </p:pic>
      <p:pic>
        <p:nvPicPr>
          <p:cNvPr id="35" name="Image 33" descr="preencoded.png">    </p:cNvPr>
          <p:cNvPicPr>
            <a:picLocks noChangeAspect="1"/>
          </p:cNvPicPr>
          <p:nvPr/>
        </p:nvPicPr>
        <p:blipFill>
          <a:blip r:embed="rId34"/>
          <a:stretch>
            <a:fillRect/>
          </a:stretch>
        </p:blipFill>
        <p:spPr>
          <a:xfrm>
            <a:off x="419100" y="7753350"/>
            <a:ext cx="104775" cy="133350"/>
          </a:xfrm>
          <a:prstGeom prst="rect">
            <a:avLst/>
          </a:prstGeom>
        </p:spPr>
      </p:pic>
      <p:pic>
        <p:nvPicPr>
          <p:cNvPr id="36" name="Image 34" descr="preencoded.png">    </p:cNvPr>
          <p:cNvPicPr>
            <a:picLocks noChangeAspect="1"/>
          </p:cNvPicPr>
          <p:nvPr/>
        </p:nvPicPr>
        <p:blipFill>
          <a:blip r:embed="rId35"/>
          <a:stretch>
            <a:fillRect/>
          </a:stretch>
        </p:blipFill>
        <p:spPr>
          <a:xfrm>
            <a:off x="419100" y="8039100"/>
            <a:ext cx="152400" cy="152400"/>
          </a:xfrm>
          <a:prstGeom prst="rect">
            <a:avLst/>
          </a:prstGeom>
        </p:spPr>
      </p:pic>
      <p:pic>
        <p:nvPicPr>
          <p:cNvPr id="37" name="Image 35" descr="preencoded.png">    </p:cNvPr>
          <p:cNvPicPr>
            <a:picLocks noChangeAspect="1"/>
          </p:cNvPicPr>
          <p:nvPr/>
        </p:nvPicPr>
        <p:blipFill>
          <a:blip r:embed="rId36"/>
          <a:stretch>
            <a:fillRect/>
          </a:stretch>
        </p:blipFill>
        <p:spPr>
          <a:xfrm>
            <a:off x="4254401" y="8039100"/>
            <a:ext cx="152400" cy="152400"/>
          </a:xfrm>
          <a:prstGeom prst="rect">
            <a:avLst/>
          </a:prstGeom>
        </p:spPr>
      </p:pic>
      <p:pic>
        <p:nvPicPr>
          <p:cNvPr id="38" name="Image 36" descr="preencoded.png">    </p:cNvPr>
          <p:cNvPicPr>
            <a:picLocks noChangeAspect="1"/>
          </p:cNvPicPr>
          <p:nvPr/>
        </p:nvPicPr>
        <p:blipFill>
          <a:blip r:embed="rId37"/>
          <a:stretch>
            <a:fillRect/>
          </a:stretch>
        </p:blipFill>
        <p:spPr>
          <a:xfrm>
            <a:off x="8089850" y="8039100"/>
            <a:ext cx="152400" cy="152400"/>
          </a:xfrm>
          <a:prstGeom prst="rect">
            <a:avLst/>
          </a:prstGeom>
        </p:spPr>
      </p:pic>
      <p:sp>
        <p:nvSpPr>
          <p:cNvPr id="39"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配色適用例：スライドデザイン</a:t>
            </a:r>
            <a:endParaRPr lang="en-US" sz="1800" dirty="0"/>
          </a:p>
        </p:txBody>
      </p:sp>
      <p:sp>
        <p:nvSpPr>
          <p:cNvPr id="40" name="Text 1"/>
          <p:cNvSpPr/>
          <p:nvPr/>
        </p:nvSpPr>
        <p:spPr>
          <a:xfrm>
            <a:off x="304800" y="895350"/>
            <a:ext cx="11582400"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以下の例では、散花シャンプーの配色仕様を実際に応用したスライドデザインを示します。各カラーの効果的な組み合わせ方と、ブランドの「天然感」と「専門性」をどのように視覚的に表現するかについて説明します。</a:t>
            </a:r>
            <a:endParaRPr lang="en-US" sz="1200" dirty="0"/>
          </a:p>
        </p:txBody>
      </p:sp>
      <p:sp>
        <p:nvSpPr>
          <p:cNvPr id="41" name="Text 2"/>
          <p:cNvSpPr/>
          <p:nvPr/>
        </p:nvSpPr>
        <p:spPr>
          <a:xfrm>
            <a:off x="447675" y="1543050"/>
            <a:ext cx="5676900" cy="4191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タイトルバーのデザイン例</a:t>
            </a:r>
            <a:endParaRPr lang="en-US" sz="1200" dirty="0"/>
          </a:p>
        </p:txBody>
      </p:sp>
      <p:sp>
        <p:nvSpPr>
          <p:cNvPr id="42" name="Text 3"/>
          <p:cNvSpPr/>
          <p:nvPr/>
        </p:nvSpPr>
        <p:spPr>
          <a:xfrm>
            <a:off x="619125" y="2105025"/>
            <a:ext cx="5391150"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 メインカラー（プロヴァンスローズピンク）を活用したタイトルバーのデザイン例です。</a:t>
            </a:r>
            <a:endParaRPr lang="en-US" sz="1050" dirty="0"/>
          </a:p>
        </p:txBody>
      </p:sp>
      <p:sp>
        <p:nvSpPr>
          <p:cNvPr id="43" name="Text 4"/>
          <p:cNvSpPr/>
          <p:nvPr/>
        </p:nvSpPr>
        <p:spPr>
          <a:xfrm>
            <a:off x="600075" y="2828925"/>
            <a:ext cx="1463040" cy="2286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タイトルバーの例</a:t>
            </a:r>
            <a:endParaRPr lang="en-US" sz="1200" dirty="0"/>
          </a:p>
        </p:txBody>
      </p:sp>
      <p:sp>
        <p:nvSpPr>
          <p:cNvPr id="44" name="Text 5"/>
          <p:cNvSpPr/>
          <p:nvPr/>
        </p:nvSpPr>
        <p:spPr>
          <a:xfrm>
            <a:off x="600075" y="3400425"/>
            <a:ext cx="5086350" cy="3048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このデザインでは、プロヴァンスローズピンクを主色とし、タイトルとナビゲーションアイコンを明確に表示しています。</a:t>
            </a:r>
            <a:endParaRPr lang="en-US" sz="900" dirty="0"/>
          </a:p>
        </p:txBody>
      </p:sp>
      <p:sp>
        <p:nvSpPr>
          <p:cNvPr id="45" name="Text 6"/>
          <p:cNvSpPr/>
          <p:nvPr/>
        </p:nvSpPr>
        <p:spPr>
          <a:xfrm>
            <a:off x="542925" y="3971925"/>
            <a:ext cx="187452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9A8D4"/>
                </a:highlight>
                <a:latin typeface="ui-sans-serif" pitchFamily="34" charset="0"/>
                <a:ea typeface="ui-sans-serif" pitchFamily="34" charset="-122"/>
                <a:cs typeface="ui-sans-serif" pitchFamily="34" charset="-120"/>
              </a:rPr>
              <a:t>プロヴァンスローズピンク</a:t>
            </a:r>
            <a:endParaRPr lang="en-US" sz="900" dirty="0"/>
          </a:p>
        </p:txBody>
      </p:sp>
      <p:sp>
        <p:nvSpPr>
          <p:cNvPr id="46" name="Text 7"/>
          <p:cNvSpPr/>
          <p:nvPr/>
        </p:nvSpPr>
        <p:spPr>
          <a:xfrm>
            <a:off x="6353175" y="1543050"/>
            <a:ext cx="5676900" cy="4191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セクション背景のデザイン例</a:t>
            </a:r>
            <a:endParaRPr lang="en-US" sz="1200" dirty="0"/>
          </a:p>
        </p:txBody>
      </p:sp>
      <p:sp>
        <p:nvSpPr>
          <p:cNvPr id="47" name="Text 8"/>
          <p:cNvSpPr/>
          <p:nvPr/>
        </p:nvSpPr>
        <p:spPr>
          <a:xfrm>
            <a:off x="6524625" y="2105025"/>
            <a:ext cx="646938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 サブカラー（カモミールイエロー）をセクション背景に適用した例です。</a:t>
            </a:r>
            <a:endParaRPr lang="en-US" sz="1050" dirty="0"/>
          </a:p>
        </p:txBody>
      </p:sp>
      <p:sp>
        <p:nvSpPr>
          <p:cNvPr id="48" name="Text 9"/>
          <p:cNvSpPr/>
          <p:nvPr/>
        </p:nvSpPr>
        <p:spPr>
          <a:xfrm>
            <a:off x="6467475" y="2562225"/>
            <a:ext cx="2390775" cy="190500"/>
          </a:xfrm>
          <a:prstGeom prst="rect">
            <a:avLst/>
          </a:prstGeom>
          <a:noFill/>
          <a:ln/>
        </p:spPr>
        <p:txBody>
          <a:bodyPr wrap="square" lIns="0" tIns="0" rIns="0" bIns="0" rtlCol="0" anchor="t"/>
          <a:lstStyle/>
          <a:p>
            <a:pPr indent="0" marL="0">
              <a:lnSpc>
                <a:spcPts val="1500"/>
              </a:lnSpc>
              <a:buNone/>
            </a:pPr>
            <a:r>
              <a:rPr lang="en-US" sz="1050" b="1" dirty="0">
                <a:solidFill>
                  <a:srgbClr val="FFFFFF"/>
                </a:solidFill>
                <a:latin typeface="ui-sans-serif" pitchFamily="34" charset="0"/>
                <a:ea typeface="ui-sans-serif" pitchFamily="34" charset="-122"/>
                <a:cs typeface="ui-sans-serif" pitchFamily="34" charset="-120"/>
              </a:rPr>
              <a:t>セクションタイトル</a:t>
            </a:r>
            <a:endParaRPr lang="en-US" sz="1050" dirty="0"/>
          </a:p>
        </p:txBody>
      </p:sp>
      <p:sp>
        <p:nvSpPr>
          <p:cNvPr id="49" name="Text 10"/>
          <p:cNvSpPr/>
          <p:nvPr/>
        </p:nvSpPr>
        <p:spPr>
          <a:xfrm>
            <a:off x="6467475" y="2828925"/>
            <a:ext cx="2390775" cy="457200"/>
          </a:xfrm>
          <a:prstGeom prst="rect">
            <a:avLst/>
          </a:prstGeom>
          <a:noFill/>
          <a:ln/>
        </p:spPr>
        <p:txBody>
          <a:bodyPr wrap="square" lIns="0" tIns="0" rIns="0" bIns="0" rtlCol="0" anchor="t"/>
          <a:lstStyle/>
          <a:p>
            <a:pPr indent="0" marL="0">
              <a:lnSpc>
                <a:spcPts val="1200"/>
              </a:lnSpc>
              <a:buNone/>
            </a:pPr>
            <a:r>
              <a:rPr lang="en-US" sz="900" dirty="0">
                <a:solidFill>
                  <a:srgbClr val="FFFFFF"/>
                </a:solidFill>
                <a:latin typeface="ui-sans-serif" pitchFamily="34" charset="0"/>
                <a:ea typeface="ui-sans-serif" pitchFamily="34" charset="-122"/>
                <a:cs typeface="ui-sans-serif" pitchFamily="34" charset="-120"/>
              </a:rPr>
              <a:t>このセクションは、カモミールイエローを背景色とし、内容を視覚的に区分けしています。</a:t>
            </a:r>
            <a:endParaRPr lang="en-US" sz="900" dirty="0"/>
          </a:p>
        </p:txBody>
      </p:sp>
      <p:sp>
        <p:nvSpPr>
          <p:cNvPr id="50" name="Text 11"/>
          <p:cNvSpPr/>
          <p:nvPr/>
        </p:nvSpPr>
        <p:spPr>
          <a:xfrm>
            <a:off x="9239250" y="2562225"/>
            <a:ext cx="2390775" cy="190500"/>
          </a:xfrm>
          <a:prstGeom prst="rect">
            <a:avLst/>
          </a:prstGeom>
          <a:noFill/>
          <a:ln/>
        </p:spPr>
        <p:txBody>
          <a:bodyPr wrap="square" lIns="0" tIns="0" rIns="0" bIns="0" rtlCol="0" anchor="t"/>
          <a:lstStyle/>
          <a:p>
            <a:pPr indent="0" marL="0">
              <a:lnSpc>
                <a:spcPts val="1500"/>
              </a:lnSpc>
              <a:buNone/>
            </a:pPr>
            <a:r>
              <a:rPr lang="en-US" sz="1050" b="1" dirty="0">
                <a:solidFill>
                  <a:srgbClr val="374151"/>
                </a:solidFill>
                <a:latin typeface="ui-sans-serif" pitchFamily="34" charset="0"/>
                <a:ea typeface="ui-sans-serif" pitchFamily="34" charset="-122"/>
                <a:cs typeface="ui-sans-serif" pitchFamily="34" charset="-120"/>
              </a:rPr>
              <a:t>セクションタイトル</a:t>
            </a:r>
            <a:endParaRPr lang="en-US" sz="1050" dirty="0"/>
          </a:p>
        </p:txBody>
      </p:sp>
      <p:sp>
        <p:nvSpPr>
          <p:cNvPr id="51" name="Text 12"/>
          <p:cNvSpPr/>
          <p:nvPr/>
        </p:nvSpPr>
        <p:spPr>
          <a:xfrm>
            <a:off x="9239250" y="2828925"/>
            <a:ext cx="2390775" cy="304800"/>
          </a:xfrm>
          <a:prstGeom prst="rect">
            <a:avLst/>
          </a:prstGeom>
          <a:noFill/>
          <a:ln/>
        </p:spPr>
        <p:txBody>
          <a:bodyPr wrap="square" lIns="0" tIns="0" rIns="0" bIns="0" rtlCol="0" anchor="t"/>
          <a:lstStyle/>
          <a:p>
            <a:pPr indent="0" marL="0">
              <a:lnSpc>
                <a:spcPts val="1200"/>
              </a:lnSpc>
              <a:buNone/>
            </a:pPr>
            <a:r>
              <a:rPr lang="en-US" sz="900" dirty="0">
                <a:solidFill>
                  <a:srgbClr val="4B5563"/>
                </a:solidFill>
                <a:latin typeface="ui-sans-serif" pitchFamily="34" charset="0"/>
                <a:ea typeface="ui-sans-serif" pitchFamily="34" charset="-122"/>
                <a:cs typeface="ui-sans-serif" pitchFamily="34" charset="-120"/>
              </a:rPr>
              <a:t>このセクションは、ライスホワイトを背景色とし、主要な内容区域を表しています。</a:t>
            </a:r>
            <a:endParaRPr lang="en-US" sz="900" dirty="0"/>
          </a:p>
        </p:txBody>
      </p:sp>
      <p:sp>
        <p:nvSpPr>
          <p:cNvPr id="52" name="Text 13"/>
          <p:cNvSpPr/>
          <p:nvPr/>
        </p:nvSpPr>
        <p:spPr>
          <a:xfrm>
            <a:off x="6448425" y="3514725"/>
            <a:ext cx="146304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EF08A"/>
                </a:highlight>
                <a:latin typeface="ui-sans-serif" pitchFamily="34" charset="0"/>
                <a:ea typeface="ui-sans-serif" pitchFamily="34" charset="-122"/>
                <a:cs typeface="ui-sans-serif" pitchFamily="34" charset="-120"/>
              </a:rPr>
              <a:t>カモミールイエロー</a:t>
            </a:r>
            <a:endParaRPr lang="en-US" sz="900" dirty="0"/>
          </a:p>
        </p:txBody>
      </p:sp>
      <p:sp>
        <p:nvSpPr>
          <p:cNvPr id="53" name="Text 14"/>
          <p:cNvSpPr/>
          <p:nvPr/>
        </p:nvSpPr>
        <p:spPr>
          <a:xfrm>
            <a:off x="7792343" y="3514725"/>
            <a:ext cx="99060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3F4F6"/>
                </a:highlight>
                <a:latin typeface="ui-sans-serif" pitchFamily="34" charset="0"/>
                <a:ea typeface="ui-sans-serif" pitchFamily="34" charset="-122"/>
                <a:cs typeface="ui-sans-serif" pitchFamily="34" charset="-120"/>
              </a:rPr>
              <a:t>ライスホワイト</a:t>
            </a:r>
            <a:endParaRPr lang="en-US" sz="900" dirty="0"/>
          </a:p>
        </p:txBody>
      </p:sp>
      <p:sp>
        <p:nvSpPr>
          <p:cNvPr id="54" name="Text 15"/>
          <p:cNvSpPr/>
          <p:nvPr/>
        </p:nvSpPr>
        <p:spPr>
          <a:xfrm>
            <a:off x="447675" y="4600575"/>
            <a:ext cx="5676900" cy="4191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アイコンとグラフのカラー例</a:t>
            </a:r>
            <a:endParaRPr lang="en-US" sz="1200" dirty="0"/>
          </a:p>
        </p:txBody>
      </p:sp>
      <p:sp>
        <p:nvSpPr>
          <p:cNvPr id="55" name="Text 16"/>
          <p:cNvSpPr/>
          <p:nvPr/>
        </p:nvSpPr>
        <p:spPr>
          <a:xfrm>
            <a:off x="638175" y="5162550"/>
            <a:ext cx="6469380" cy="1905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 サブカラー（カレンデュラオレンジ）をグラフとアイコンに適用した例です。</a:t>
            </a:r>
            <a:endParaRPr lang="en-US" sz="1050" dirty="0"/>
          </a:p>
        </p:txBody>
      </p:sp>
      <p:sp>
        <p:nvSpPr>
          <p:cNvPr id="56" name="Text 17"/>
          <p:cNvSpPr/>
          <p:nvPr/>
        </p:nvSpPr>
        <p:spPr>
          <a:xfrm>
            <a:off x="575250" y="6096000"/>
            <a:ext cx="642580"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アイコンA</a:t>
            </a:r>
            <a:endParaRPr lang="en-US" sz="900" dirty="0"/>
          </a:p>
        </p:txBody>
      </p:sp>
      <p:sp>
        <p:nvSpPr>
          <p:cNvPr id="57" name="Text 18"/>
          <p:cNvSpPr/>
          <p:nvPr/>
        </p:nvSpPr>
        <p:spPr>
          <a:xfrm>
            <a:off x="1473116" y="6096000"/>
            <a:ext cx="642759"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アイコンB</a:t>
            </a:r>
            <a:endParaRPr lang="en-US" sz="900" dirty="0"/>
          </a:p>
        </p:txBody>
      </p:sp>
      <p:sp>
        <p:nvSpPr>
          <p:cNvPr id="58" name="Text 19"/>
          <p:cNvSpPr/>
          <p:nvPr/>
        </p:nvSpPr>
        <p:spPr>
          <a:xfrm>
            <a:off x="2370996" y="6096000"/>
            <a:ext cx="644545" cy="152400"/>
          </a:xfrm>
          <a:prstGeom prst="rect">
            <a:avLst/>
          </a:prstGeom>
          <a:noFill/>
          <a:ln/>
        </p:spPr>
        <p:txBody>
          <a:bodyPr wrap="square" lIns="0" tIns="0" rIns="0" bIns="0" rtlCol="0" anchor="t"/>
          <a:lstStyle/>
          <a:p>
            <a:pPr algn="ctr" indent="0" marL="0">
              <a:lnSpc>
                <a:spcPts val="1200"/>
              </a:lnSpc>
              <a:buNone/>
            </a:pPr>
            <a:r>
              <a:rPr lang="en-US" sz="900" dirty="0">
                <a:solidFill>
                  <a:srgbClr val="000000"/>
                </a:solidFill>
                <a:latin typeface="ui-sans-serif" pitchFamily="34" charset="0"/>
                <a:ea typeface="ui-sans-serif" pitchFamily="34" charset="-122"/>
                <a:cs typeface="ui-sans-serif" pitchFamily="34" charset="-120"/>
              </a:rPr>
              <a:t>アイコンC</a:t>
            </a:r>
            <a:endParaRPr lang="en-US" sz="900" dirty="0"/>
          </a:p>
        </p:txBody>
      </p:sp>
      <p:sp>
        <p:nvSpPr>
          <p:cNvPr id="59" name="Text 20"/>
          <p:cNvSpPr/>
          <p:nvPr/>
        </p:nvSpPr>
        <p:spPr>
          <a:xfrm>
            <a:off x="542925" y="6534150"/>
            <a:ext cx="160020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ED7AA"/>
                </a:highlight>
                <a:latin typeface="ui-sans-serif" pitchFamily="34" charset="0"/>
                <a:ea typeface="ui-sans-serif" pitchFamily="34" charset="-122"/>
                <a:cs typeface="ui-sans-serif" pitchFamily="34" charset="-120"/>
              </a:rPr>
              <a:t>カレンデュラオレンジ</a:t>
            </a:r>
            <a:endParaRPr lang="en-US" sz="900" dirty="0"/>
          </a:p>
        </p:txBody>
      </p:sp>
      <p:sp>
        <p:nvSpPr>
          <p:cNvPr id="60" name="Text 21"/>
          <p:cNvSpPr/>
          <p:nvPr/>
        </p:nvSpPr>
        <p:spPr>
          <a:xfrm>
            <a:off x="2001143" y="6534150"/>
            <a:ext cx="146304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EF08A"/>
                </a:highlight>
                <a:latin typeface="ui-sans-serif" pitchFamily="34" charset="0"/>
                <a:ea typeface="ui-sans-serif" pitchFamily="34" charset="-122"/>
                <a:cs typeface="ui-sans-serif" pitchFamily="34" charset="-120"/>
              </a:rPr>
              <a:t>カモミールイエロー</a:t>
            </a:r>
            <a:endParaRPr lang="en-US" sz="900" dirty="0"/>
          </a:p>
        </p:txBody>
      </p:sp>
      <p:sp>
        <p:nvSpPr>
          <p:cNvPr id="61" name="Text 22"/>
          <p:cNvSpPr/>
          <p:nvPr/>
        </p:nvSpPr>
        <p:spPr>
          <a:xfrm>
            <a:off x="6353175" y="4600575"/>
            <a:ext cx="5676900" cy="419100"/>
          </a:xfrm>
          <a:prstGeom prst="rect">
            <a:avLst/>
          </a:prstGeom>
          <a:noFill/>
          <a:ln/>
        </p:spPr>
        <p:txBody>
          <a:bodyPr wrap="square" lIns="0" tIns="0" rIns="0" bIns="0" rtlCol="0" anchor="t"/>
          <a:lstStyle/>
          <a:p>
            <a:pPr indent="0" marL="0">
              <a:lnSpc>
                <a:spcPts val="1800"/>
              </a:lnSpc>
              <a:buNone/>
            </a:pPr>
            <a:r>
              <a:rPr lang="en-US" sz="1200" b="1" dirty="0">
                <a:solidFill>
                  <a:srgbClr val="FFFFFF"/>
                </a:solidFill>
                <a:latin typeface="ui-sans-serif" pitchFamily="34" charset="0"/>
                <a:ea typeface="ui-sans-serif" pitchFamily="34" charset="-122"/>
                <a:cs typeface="ui-sans-serif" pitchFamily="34" charset="-120"/>
              </a:rPr>
              <a:t>本文背景のデザイン例</a:t>
            </a:r>
            <a:endParaRPr lang="en-US" sz="1200" dirty="0"/>
          </a:p>
        </p:txBody>
      </p:sp>
      <p:sp>
        <p:nvSpPr>
          <p:cNvPr id="62" name="Text 23"/>
          <p:cNvSpPr/>
          <p:nvPr/>
        </p:nvSpPr>
        <p:spPr>
          <a:xfrm>
            <a:off x="6505575" y="5162550"/>
            <a:ext cx="5391150"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 ニュートラルカラー（ライスホワイト、ライトグレー）を本文背景に適用した例です。</a:t>
            </a:r>
            <a:endParaRPr lang="en-US" sz="1050" dirty="0"/>
          </a:p>
        </p:txBody>
      </p:sp>
      <p:sp>
        <p:nvSpPr>
          <p:cNvPr id="63" name="Text 24"/>
          <p:cNvSpPr/>
          <p:nvPr/>
        </p:nvSpPr>
        <p:spPr>
          <a:xfrm>
            <a:off x="6467475" y="5810250"/>
            <a:ext cx="5162550" cy="304800"/>
          </a:xfrm>
          <a:prstGeom prst="rect">
            <a:avLst/>
          </a:prstGeom>
          <a:noFill/>
          <a:ln/>
        </p:spPr>
        <p:txBody>
          <a:bodyPr wrap="square" lIns="0" tIns="0" rIns="0" bIns="0" rtlCol="0" anchor="t"/>
          <a:lstStyle/>
          <a:p>
            <a:pPr indent="0" marL="0">
              <a:lnSpc>
                <a:spcPts val="1200"/>
              </a:lnSpc>
              <a:buNone/>
            </a:pPr>
            <a:r>
              <a:rPr lang="en-US" sz="900" dirty="0">
                <a:solidFill>
                  <a:srgbClr val="374151"/>
                </a:solidFill>
                <a:latin typeface="ui-sans-serif" pitchFamily="34" charset="0"/>
                <a:ea typeface="ui-sans-serif" pitchFamily="34" charset="-122"/>
                <a:cs typeface="ui-sans-serif" pitchFamily="34" charset="-120"/>
              </a:rPr>
              <a:t>このセクションは、ライスホワイトを背景色とし、本文を明確に表示しています。ニュートラルカラーは文字の読みやすさを確保しつつ、他のカラーの印象を引き立てます。</a:t>
            </a:r>
            <a:endParaRPr lang="en-US" sz="900" dirty="0"/>
          </a:p>
        </p:txBody>
      </p:sp>
      <p:sp>
        <p:nvSpPr>
          <p:cNvPr id="64" name="Text 25"/>
          <p:cNvSpPr/>
          <p:nvPr/>
        </p:nvSpPr>
        <p:spPr>
          <a:xfrm>
            <a:off x="6353175" y="6762750"/>
            <a:ext cx="5391150" cy="152400"/>
          </a:xfrm>
          <a:prstGeom prst="rect">
            <a:avLst/>
          </a:prstGeom>
          <a:noFill/>
          <a:ln/>
        </p:spPr>
        <p:txBody>
          <a:bodyPr wrap="square" lIns="0" tIns="0" rIns="0" bIns="0" rtlCol="0" anchor="t"/>
          <a:lstStyle/>
          <a:p>
            <a:pPr indent="0" marL="0">
              <a:lnSpc>
                <a:spcPts val="1200"/>
              </a:lnSpc>
              <a:buNone/>
            </a:pPr>
            <a:r>
              <a:rPr lang="en-US" sz="900" dirty="0">
                <a:solidFill>
                  <a:srgbClr val="6B7280"/>
                </a:solidFill>
                <a:latin typeface="ui-sans-serif" pitchFamily="34" charset="0"/>
                <a:ea typeface="ui-sans-serif" pitchFamily="34" charset="-122"/>
                <a:cs typeface="ui-sans-serif" pitchFamily="34" charset="-120"/>
              </a:rPr>
              <a:t>ニュートラルカラーのグレードによる視覚的な階層の構築例</a:t>
            </a:r>
            <a:endParaRPr lang="en-US" sz="900" dirty="0"/>
          </a:p>
        </p:txBody>
      </p:sp>
      <p:sp>
        <p:nvSpPr>
          <p:cNvPr id="65" name="Text 26"/>
          <p:cNvSpPr/>
          <p:nvPr/>
        </p:nvSpPr>
        <p:spPr>
          <a:xfrm>
            <a:off x="6448425" y="7029450"/>
            <a:ext cx="99060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F3F4F6"/>
                </a:highlight>
                <a:latin typeface="ui-sans-serif" pitchFamily="34" charset="0"/>
                <a:ea typeface="ui-sans-serif" pitchFamily="34" charset="-122"/>
                <a:cs typeface="ui-sans-serif" pitchFamily="34" charset="-120"/>
              </a:rPr>
              <a:t>ライスホワイト</a:t>
            </a:r>
            <a:endParaRPr lang="en-US" sz="900" dirty="0"/>
          </a:p>
        </p:txBody>
      </p:sp>
      <p:sp>
        <p:nvSpPr>
          <p:cNvPr id="66" name="Text 27"/>
          <p:cNvSpPr/>
          <p:nvPr/>
        </p:nvSpPr>
        <p:spPr>
          <a:xfrm>
            <a:off x="7563743" y="7029450"/>
            <a:ext cx="876300" cy="247650"/>
          </a:xfrm>
          <a:prstGeom prst="rect">
            <a:avLst/>
          </a:prstGeom>
          <a:noFill/>
          <a:ln/>
        </p:spPr>
        <p:txBody>
          <a:bodyPr wrap="square" lIns="0" tIns="0" rIns="0" bIns="0" rtlCol="0" anchor="t"/>
          <a:lstStyle/>
          <a:p>
            <a:pPr indent="0" marL="0">
              <a:lnSpc>
                <a:spcPts val="1350"/>
              </a:lnSpc>
              <a:buNone/>
            </a:pPr>
            <a:r>
              <a:rPr lang="en-US" sz="900" b="1" dirty="0">
                <a:solidFill>
                  <a:srgbClr val="FFFFFF"/>
                </a:solidFill>
                <a:highlight>
                  <a:srgbClr val="E5E7EB"/>
                </a:highlight>
                <a:latin typeface="ui-sans-serif" pitchFamily="34" charset="0"/>
                <a:ea typeface="ui-sans-serif" pitchFamily="34" charset="-122"/>
                <a:cs typeface="ui-sans-serif" pitchFamily="34" charset="-120"/>
              </a:rPr>
              <a:t>ライトグレー</a:t>
            </a:r>
            <a:endParaRPr lang="en-US" sz="900" dirty="0"/>
          </a:p>
        </p:txBody>
      </p:sp>
      <p:sp>
        <p:nvSpPr>
          <p:cNvPr id="67" name="Text 28"/>
          <p:cNvSpPr/>
          <p:nvPr/>
        </p:nvSpPr>
        <p:spPr>
          <a:xfrm>
            <a:off x="561975" y="7734300"/>
            <a:ext cx="11353800" cy="190500"/>
          </a:xfrm>
          <a:prstGeom prst="rect">
            <a:avLst/>
          </a:prstGeom>
          <a:noFill/>
          <a:ln/>
        </p:spPr>
        <p:txBody>
          <a:bodyPr wrap="square" lIns="0" tIns="0" rIns="0" bIns="0" rtlCol="0" anchor="t"/>
          <a:lstStyle/>
          <a:p>
            <a:pPr indent="0" marL="0">
              <a:lnSpc>
                <a:spcPts val="1500"/>
              </a:lnSpc>
              <a:buNone/>
            </a:pPr>
            <a:r>
              <a:rPr lang="en-US" sz="1050" b="1" dirty="0">
                <a:solidFill>
                  <a:srgbClr val="374151"/>
                </a:solidFill>
                <a:latin typeface="ui-sans-serif" pitchFamily="34" charset="0"/>
                <a:ea typeface="ui-sans-serif" pitchFamily="34" charset="-122"/>
                <a:cs typeface="ui-sans-serif" pitchFamily="34" charset="-120"/>
              </a:rPr>
              <a:t> デザインのポイント</a:t>
            </a:r>
            <a:endParaRPr lang="en-US" sz="1050" dirty="0"/>
          </a:p>
        </p:txBody>
      </p:sp>
      <p:sp>
        <p:nvSpPr>
          <p:cNvPr id="68" name="Text 29"/>
          <p:cNvSpPr/>
          <p:nvPr/>
        </p:nvSpPr>
        <p:spPr>
          <a:xfrm>
            <a:off x="647700" y="8001000"/>
            <a:ext cx="3454301" cy="304800"/>
          </a:xfrm>
          <a:prstGeom prst="rect">
            <a:avLst/>
          </a:prstGeom>
          <a:noFill/>
          <a:ln/>
        </p:spPr>
        <p:txBody>
          <a:bodyPr wrap="square" lIns="0" tIns="0" rIns="0" bIns="0" rtlCol="0" anchor="t"/>
          <a:lstStyle/>
          <a:p>
            <a:pPr indent="0" marL="0">
              <a:lnSpc>
                <a:spcPts val="1200"/>
              </a:lnSpc>
              <a:buNone/>
            </a:pPr>
            <a:r>
              <a:rPr lang="en-US" sz="900" dirty="0">
                <a:solidFill>
                  <a:srgbClr val="4B5563"/>
                </a:solidFill>
                <a:latin typeface="ui-sans-serif" pitchFamily="34" charset="0"/>
                <a:ea typeface="ui-sans-serif" pitchFamily="34" charset="-122"/>
                <a:cs typeface="ui-sans-serif" pitchFamily="34" charset="-120"/>
              </a:rPr>
              <a:t>主色を50～70%の割合で使用し、ブランドのアイデンティティを確立</a:t>
            </a:r>
            <a:endParaRPr lang="en-US" sz="900" dirty="0"/>
          </a:p>
        </p:txBody>
      </p:sp>
      <p:sp>
        <p:nvSpPr>
          <p:cNvPr id="69" name="Text 30"/>
          <p:cNvSpPr/>
          <p:nvPr/>
        </p:nvSpPr>
        <p:spPr>
          <a:xfrm>
            <a:off x="4483001" y="8001000"/>
            <a:ext cx="3454450" cy="304800"/>
          </a:xfrm>
          <a:prstGeom prst="rect">
            <a:avLst/>
          </a:prstGeom>
          <a:noFill/>
          <a:ln/>
        </p:spPr>
        <p:txBody>
          <a:bodyPr wrap="square" lIns="0" tIns="0" rIns="0" bIns="0" rtlCol="0" anchor="t"/>
          <a:lstStyle/>
          <a:p>
            <a:pPr indent="0" marL="0">
              <a:lnSpc>
                <a:spcPts val="1200"/>
              </a:lnSpc>
              <a:buNone/>
            </a:pPr>
            <a:r>
              <a:rPr lang="en-US" sz="900" dirty="0">
                <a:solidFill>
                  <a:srgbClr val="4B5563"/>
                </a:solidFill>
                <a:latin typeface="ui-sans-serif" pitchFamily="34" charset="0"/>
                <a:ea typeface="ui-sans-serif" pitchFamily="34" charset="-122"/>
                <a:cs typeface="ui-sans-serif" pitchFamily="34" charset="-120"/>
              </a:rPr>
              <a:t>サブカラーを20～30%の割合で使用し、視覚的なアクセントを作り出す</a:t>
            </a:r>
            <a:endParaRPr lang="en-US" sz="900" dirty="0"/>
          </a:p>
        </p:txBody>
      </p:sp>
      <p:sp>
        <p:nvSpPr>
          <p:cNvPr id="70" name="Text 31"/>
          <p:cNvSpPr/>
          <p:nvPr/>
        </p:nvSpPr>
        <p:spPr>
          <a:xfrm>
            <a:off x="8318450" y="8001000"/>
            <a:ext cx="3908524" cy="152400"/>
          </a:xfrm>
          <a:prstGeom prst="rect">
            <a:avLst/>
          </a:prstGeom>
          <a:noFill/>
          <a:ln/>
        </p:spPr>
        <p:txBody>
          <a:bodyPr wrap="square" lIns="0" tIns="0" rIns="0" bIns="0" rtlCol="0" anchor="t"/>
          <a:lstStyle/>
          <a:p>
            <a:pPr indent="0" marL="0">
              <a:lnSpc>
                <a:spcPts val="1200"/>
              </a:lnSpc>
              <a:buNone/>
            </a:pPr>
            <a:r>
              <a:rPr lang="en-US" sz="900" dirty="0">
                <a:solidFill>
                  <a:srgbClr val="4B5563"/>
                </a:solidFill>
                <a:latin typeface="ui-sans-serif" pitchFamily="34" charset="0"/>
                <a:ea typeface="ui-sans-serif" pitchFamily="34" charset="-122"/>
                <a:cs typeface="ui-sans-serif" pitchFamily="34" charset="-120"/>
              </a:rPr>
              <a:t>ニュートラルカラーを20～30%の割合で使用し、可読性を確保</a:t>
            </a:r>
            <a:endParaRPr lang="en-US" sz="900" dirty="0"/>
          </a:p>
        </p:txBody>
      </p:sp>
      <p:sp>
        <p:nvSpPr>
          <p:cNvPr id="71" name="Text 32"/>
          <p:cNvSpPr/>
          <p:nvPr/>
        </p:nvSpPr>
        <p:spPr>
          <a:xfrm>
            <a:off x="304800" y="8839200"/>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790575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895350"/>
            <a:ext cx="11582400" cy="1219200"/>
          </a:xfrm>
          <a:prstGeom prst="rect">
            <a:avLst/>
          </a:prstGeom>
        </p:spPr>
      </p:pic>
      <p:pic>
        <p:nvPicPr>
          <p:cNvPr id="5" name="Image 3" descr="preencoded.png">    </p:cNvPr>
          <p:cNvPicPr>
            <a:picLocks noChangeAspect="1"/>
          </p:cNvPicPr>
          <p:nvPr/>
        </p:nvPicPr>
        <p:blipFill>
          <a:blip r:embed="rId4"/>
          <a:stretch>
            <a:fillRect/>
          </a:stretch>
        </p:blipFill>
        <p:spPr>
          <a:xfrm>
            <a:off x="495300" y="1123950"/>
            <a:ext cx="219075" cy="190500"/>
          </a:xfrm>
          <a:prstGeom prst="rect">
            <a:avLst/>
          </a:prstGeom>
        </p:spPr>
      </p:pic>
      <p:pic>
        <p:nvPicPr>
          <p:cNvPr id="6" name="Image 4" descr="preencoded.png">    </p:cNvPr>
          <p:cNvPicPr>
            <a:picLocks noChangeAspect="1"/>
          </p:cNvPicPr>
          <p:nvPr/>
        </p:nvPicPr>
        <p:blipFill>
          <a:blip r:embed="rId5"/>
          <a:stretch>
            <a:fillRect/>
          </a:stretch>
        </p:blipFill>
        <p:spPr>
          <a:xfrm>
            <a:off x="304800" y="2343150"/>
            <a:ext cx="5676900" cy="1181100"/>
          </a:xfrm>
          <a:prstGeom prst="rect">
            <a:avLst/>
          </a:prstGeom>
        </p:spPr>
      </p:pic>
      <p:pic>
        <p:nvPicPr>
          <p:cNvPr id="7" name="Image 5" descr="preencoded.png">    </p:cNvPr>
          <p:cNvPicPr>
            <a:picLocks noChangeAspect="1"/>
          </p:cNvPicPr>
          <p:nvPr/>
        </p:nvPicPr>
        <p:blipFill>
          <a:blip r:embed="rId6"/>
          <a:stretch>
            <a:fillRect/>
          </a:stretch>
        </p:blipFill>
        <p:spPr>
          <a:xfrm>
            <a:off x="495300" y="2581275"/>
            <a:ext cx="171450" cy="171450"/>
          </a:xfrm>
          <a:prstGeom prst="rect">
            <a:avLst/>
          </a:prstGeom>
        </p:spPr>
      </p:pic>
      <p:pic>
        <p:nvPicPr>
          <p:cNvPr id="8" name="Image 6" descr="preencoded.png">    </p:cNvPr>
          <p:cNvPicPr>
            <a:picLocks noChangeAspect="1"/>
          </p:cNvPicPr>
          <p:nvPr/>
        </p:nvPicPr>
        <p:blipFill>
          <a:blip r:embed="rId7"/>
          <a:stretch>
            <a:fillRect/>
          </a:stretch>
        </p:blipFill>
        <p:spPr>
          <a:xfrm>
            <a:off x="304800" y="3676650"/>
            <a:ext cx="5676900" cy="3505200"/>
          </a:xfrm>
          <a:prstGeom prst="rect">
            <a:avLst/>
          </a:prstGeom>
        </p:spPr>
      </p:pic>
      <p:pic>
        <p:nvPicPr>
          <p:cNvPr id="9" name="Image 7" descr="preencoded.png">    </p:cNvPr>
          <p:cNvPicPr>
            <a:picLocks noChangeAspect="1"/>
          </p:cNvPicPr>
          <p:nvPr/>
        </p:nvPicPr>
        <p:blipFill>
          <a:blip r:embed="rId8"/>
          <a:stretch>
            <a:fillRect/>
          </a:stretch>
        </p:blipFill>
        <p:spPr>
          <a:xfrm>
            <a:off x="495300" y="3867150"/>
            <a:ext cx="5295900" cy="2438400"/>
          </a:xfrm>
          <a:prstGeom prst="rect">
            <a:avLst/>
          </a:prstGeom>
        </p:spPr>
      </p:pic>
      <p:pic>
        <p:nvPicPr>
          <p:cNvPr id="10" name="Image 8" descr="preencoded.png">    </p:cNvPr>
          <p:cNvPicPr>
            <a:picLocks noChangeAspect="1"/>
          </p:cNvPicPr>
          <p:nvPr/>
        </p:nvPicPr>
        <p:blipFill>
          <a:blip r:embed="rId9"/>
          <a:stretch>
            <a:fillRect/>
          </a:stretch>
        </p:blipFill>
        <p:spPr>
          <a:xfrm>
            <a:off x="6210300" y="2343150"/>
            <a:ext cx="5676900" cy="723900"/>
          </a:xfrm>
          <a:prstGeom prst="rect">
            <a:avLst/>
          </a:prstGeom>
        </p:spPr>
      </p:pic>
      <p:pic>
        <p:nvPicPr>
          <p:cNvPr id="11" name="Image 9" descr="preencoded.png">    </p:cNvPr>
          <p:cNvPicPr>
            <a:picLocks noChangeAspect="1"/>
          </p:cNvPicPr>
          <p:nvPr/>
        </p:nvPicPr>
        <p:blipFill>
          <a:blip r:embed="rId10"/>
          <a:stretch>
            <a:fillRect/>
          </a:stretch>
        </p:blipFill>
        <p:spPr>
          <a:xfrm>
            <a:off x="6400800" y="2581275"/>
            <a:ext cx="133350" cy="171450"/>
          </a:xfrm>
          <a:prstGeom prst="rect">
            <a:avLst/>
          </a:prstGeom>
        </p:spPr>
      </p:pic>
      <p:pic>
        <p:nvPicPr>
          <p:cNvPr id="12" name="Image 10" descr="preencoded.png">    </p:cNvPr>
          <p:cNvPicPr>
            <a:picLocks noChangeAspect="1"/>
          </p:cNvPicPr>
          <p:nvPr/>
        </p:nvPicPr>
        <p:blipFill>
          <a:blip r:embed="rId11"/>
          <a:stretch>
            <a:fillRect/>
          </a:stretch>
        </p:blipFill>
        <p:spPr>
          <a:xfrm>
            <a:off x="6210300" y="3219450"/>
            <a:ext cx="5676900" cy="876300"/>
          </a:xfrm>
          <a:prstGeom prst="rect">
            <a:avLst/>
          </a:prstGeom>
        </p:spPr>
      </p:pic>
      <p:pic>
        <p:nvPicPr>
          <p:cNvPr id="13" name="Image 11" descr="preencoded.png">    </p:cNvPr>
          <p:cNvPicPr>
            <a:picLocks noChangeAspect="1"/>
          </p:cNvPicPr>
          <p:nvPr/>
        </p:nvPicPr>
        <p:blipFill>
          <a:blip r:embed="rId12"/>
          <a:stretch>
            <a:fillRect/>
          </a:stretch>
        </p:blipFill>
        <p:spPr>
          <a:xfrm>
            <a:off x="6324600" y="3371850"/>
            <a:ext cx="152400" cy="152400"/>
          </a:xfrm>
          <a:prstGeom prst="rect">
            <a:avLst/>
          </a:prstGeom>
        </p:spPr>
      </p:pic>
      <p:pic>
        <p:nvPicPr>
          <p:cNvPr id="14" name="Image 12" descr="preencoded.png">    </p:cNvPr>
          <p:cNvPicPr>
            <a:picLocks noChangeAspect="1"/>
          </p:cNvPicPr>
          <p:nvPr/>
        </p:nvPicPr>
        <p:blipFill>
          <a:blip r:embed="rId13"/>
          <a:stretch>
            <a:fillRect/>
          </a:stretch>
        </p:blipFill>
        <p:spPr>
          <a:xfrm>
            <a:off x="6210300" y="4248150"/>
            <a:ext cx="5676900" cy="876300"/>
          </a:xfrm>
          <a:prstGeom prst="rect">
            <a:avLst/>
          </a:prstGeom>
        </p:spPr>
      </p:pic>
      <p:pic>
        <p:nvPicPr>
          <p:cNvPr id="15" name="Image 13" descr="preencoded.png">    </p:cNvPr>
          <p:cNvPicPr>
            <a:picLocks noChangeAspect="1"/>
          </p:cNvPicPr>
          <p:nvPr/>
        </p:nvPicPr>
        <p:blipFill>
          <a:blip r:embed="rId14"/>
          <a:stretch>
            <a:fillRect/>
          </a:stretch>
        </p:blipFill>
        <p:spPr>
          <a:xfrm>
            <a:off x="6324600" y="4400550"/>
            <a:ext cx="171450" cy="152400"/>
          </a:xfrm>
          <a:prstGeom prst="rect">
            <a:avLst/>
          </a:prstGeom>
        </p:spPr>
      </p:pic>
      <p:pic>
        <p:nvPicPr>
          <p:cNvPr id="16" name="Image 14" descr="preencoded.png">    </p:cNvPr>
          <p:cNvPicPr>
            <a:picLocks noChangeAspect="1"/>
          </p:cNvPicPr>
          <p:nvPr/>
        </p:nvPicPr>
        <p:blipFill>
          <a:blip r:embed="rId15"/>
          <a:stretch>
            <a:fillRect/>
          </a:stretch>
        </p:blipFill>
        <p:spPr>
          <a:xfrm>
            <a:off x="6210300" y="5276850"/>
            <a:ext cx="5676900" cy="876300"/>
          </a:xfrm>
          <a:prstGeom prst="rect">
            <a:avLst/>
          </a:prstGeom>
        </p:spPr>
      </p:pic>
      <p:pic>
        <p:nvPicPr>
          <p:cNvPr id="17" name="Image 15" descr="preencoded.png">    </p:cNvPr>
          <p:cNvPicPr>
            <a:picLocks noChangeAspect="1"/>
          </p:cNvPicPr>
          <p:nvPr/>
        </p:nvPicPr>
        <p:blipFill>
          <a:blip r:embed="rId16"/>
          <a:stretch>
            <a:fillRect/>
          </a:stretch>
        </p:blipFill>
        <p:spPr>
          <a:xfrm>
            <a:off x="6324600" y="5429250"/>
            <a:ext cx="152400" cy="152400"/>
          </a:xfrm>
          <a:prstGeom prst="rect">
            <a:avLst/>
          </a:prstGeom>
        </p:spPr>
      </p:pic>
      <p:pic>
        <p:nvPicPr>
          <p:cNvPr id="18" name="Image 16" descr="preencoded.png">    </p:cNvPr>
          <p:cNvPicPr>
            <a:picLocks noChangeAspect="1"/>
          </p:cNvPicPr>
          <p:nvPr/>
        </p:nvPicPr>
        <p:blipFill>
          <a:blip r:embed="rId17"/>
          <a:stretch>
            <a:fillRect/>
          </a:stretch>
        </p:blipFill>
        <p:spPr>
          <a:xfrm>
            <a:off x="6210300" y="6305550"/>
            <a:ext cx="5676900" cy="876300"/>
          </a:xfrm>
          <a:prstGeom prst="rect">
            <a:avLst/>
          </a:prstGeom>
        </p:spPr>
      </p:pic>
      <p:pic>
        <p:nvPicPr>
          <p:cNvPr id="19" name="Image 17" descr="preencoded.png">    </p:cNvPr>
          <p:cNvPicPr>
            <a:picLocks noChangeAspect="1"/>
          </p:cNvPicPr>
          <p:nvPr/>
        </p:nvPicPr>
        <p:blipFill>
          <a:blip r:embed="rId18"/>
          <a:stretch>
            <a:fillRect/>
          </a:stretch>
        </p:blipFill>
        <p:spPr>
          <a:xfrm>
            <a:off x="6324600" y="6457950"/>
            <a:ext cx="152400" cy="152400"/>
          </a:xfrm>
          <a:prstGeom prst="rect">
            <a:avLst/>
          </a:prstGeom>
        </p:spPr>
      </p:pic>
      <p:sp>
        <p:nvSpPr>
          <p:cNvPr id="20"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配色適用例：データビジュアライゼーション</a:t>
            </a:r>
            <a:endParaRPr lang="en-US" sz="1800" dirty="0"/>
          </a:p>
        </p:txBody>
      </p:sp>
      <p:sp>
        <p:nvSpPr>
          <p:cNvPr id="21" name="Text 1"/>
          <p:cNvSpPr/>
          <p:nvPr/>
        </p:nvSpPr>
        <p:spPr>
          <a:xfrm>
            <a:off x="790575" y="1085850"/>
            <a:ext cx="11201400" cy="266700"/>
          </a:xfrm>
          <a:prstGeom prst="rect">
            <a:avLst/>
          </a:prstGeom>
          <a:noFill/>
          <a:ln/>
        </p:spPr>
        <p:txBody>
          <a:bodyPr wrap="square" lIns="0" tIns="0" rIns="0" bIns="0" rtlCol="0" anchor="t"/>
          <a:lstStyle/>
          <a:p>
            <a:pPr indent="0" marL="0">
              <a:lnSpc>
                <a:spcPts val="2100"/>
              </a:lnSpc>
              <a:buNone/>
            </a:pPr>
            <a:r>
              <a:rPr lang="en-US" sz="1500" b="1" dirty="0">
                <a:solidFill>
                  <a:srgbClr val="000000"/>
                </a:solidFill>
                <a:latin typeface="ui-sans-serif" pitchFamily="34" charset="0"/>
                <a:ea typeface="ui-sans-serif" pitchFamily="34" charset="-122"/>
                <a:cs typeface="ui-sans-serif" pitchFamily="34" charset="-120"/>
              </a:rPr>
              <a:t>サブカラーの効果的な活用</a:t>
            </a:r>
            <a:endParaRPr lang="en-US" sz="1500" dirty="0"/>
          </a:p>
        </p:txBody>
      </p:sp>
      <p:sp>
        <p:nvSpPr>
          <p:cNvPr id="22" name="Text 2"/>
          <p:cNvSpPr/>
          <p:nvPr/>
        </p:nvSpPr>
        <p:spPr>
          <a:xfrm>
            <a:off x="495300" y="1466850"/>
            <a:ext cx="11201400" cy="457200"/>
          </a:xfrm>
          <a:prstGeom prst="rect">
            <a:avLst/>
          </a:prstGeom>
          <a:noFill/>
          <a:ln/>
        </p:spPr>
        <p:txBody>
          <a:bodyPr wrap="square" lIns="0" tIns="0" rIns="0" bIns="0" rtlCol="0" anchor="t"/>
          <a:lstStyle/>
          <a:p>
            <a:pPr indent="0" marL="0">
              <a:lnSpc>
                <a:spcPts val="1800"/>
              </a:lnSpc>
              <a:buNone/>
            </a:pPr>
            <a:r>
              <a:rPr lang="en-US" sz="1200" dirty="0">
                <a:solidFill>
                  <a:srgbClr val="374151"/>
                </a:solidFill>
                <a:latin typeface="ui-sans-serif" pitchFamily="34" charset="0"/>
                <a:ea typeface="ui-sans-serif" pitchFamily="34" charset="-122"/>
                <a:cs typeface="ui-sans-serif" pitchFamily="34" charset="-120"/>
              </a:rPr>
              <a:t>カモミールイエロー（#FFF9C4）とカレンデュラオレンジ（#FFD591）は、グラフやチャートの塗りつぶしに最適です。これらの色は、データ視覚化の明確性を向上させ、情報を際立たせます。また、アイコンカラーとしても使用することで、視覚的なアクセントを提供します。</a:t>
            </a:r>
            <a:endParaRPr lang="en-US" sz="1200" dirty="0"/>
          </a:p>
        </p:txBody>
      </p:sp>
      <p:sp>
        <p:nvSpPr>
          <p:cNvPr id="23" name="Text 3"/>
          <p:cNvSpPr/>
          <p:nvPr/>
        </p:nvSpPr>
        <p:spPr>
          <a:xfrm>
            <a:off x="742950" y="2533650"/>
            <a:ext cx="5295900" cy="266700"/>
          </a:xfrm>
          <a:prstGeom prst="rect">
            <a:avLst/>
          </a:prstGeom>
          <a:noFill/>
          <a:ln/>
        </p:spPr>
        <p:txBody>
          <a:bodyPr wrap="square" lIns="0" tIns="0" rIns="0" bIns="0" rtlCol="0" anchor="t"/>
          <a:lstStyle/>
          <a:p>
            <a:pPr indent="0" marL="0">
              <a:lnSpc>
                <a:spcPts val="2100"/>
              </a:lnSpc>
              <a:buNone/>
            </a:pPr>
            <a:r>
              <a:rPr lang="en-US" sz="1350" b="1" dirty="0">
                <a:solidFill>
                  <a:srgbClr val="000000"/>
                </a:solidFill>
                <a:latin typeface="ui-sans-serif" pitchFamily="34" charset="0"/>
                <a:ea typeface="ui-sans-serif" pitchFamily="34" charset="-122"/>
                <a:cs typeface="ui-sans-serif" pitchFamily="34" charset="-120"/>
              </a:rPr>
              <a:t>グラフの色分け例</a:t>
            </a:r>
            <a:endParaRPr lang="en-US" sz="1350" dirty="0"/>
          </a:p>
        </p:txBody>
      </p:sp>
      <p:sp>
        <p:nvSpPr>
          <p:cNvPr id="24" name="Text 4"/>
          <p:cNvSpPr/>
          <p:nvPr/>
        </p:nvSpPr>
        <p:spPr>
          <a:xfrm>
            <a:off x="495300" y="2876550"/>
            <a:ext cx="5295900" cy="381000"/>
          </a:xfrm>
          <a:prstGeom prst="rect">
            <a:avLst/>
          </a:prstGeom>
          <a:noFill/>
          <a:ln/>
        </p:spPr>
        <p:txBody>
          <a:bodyPr wrap="square" lIns="0" tIns="0" rIns="0" bIns="0" rtlCol="0" anchor="t"/>
          <a:lstStyle/>
          <a:p>
            <a:pPr indent="0" marL="0">
              <a:lnSpc>
                <a:spcPts val="1500"/>
              </a:lnSpc>
              <a:buNone/>
            </a:pPr>
            <a:r>
              <a:rPr lang="en-US" sz="1050" dirty="0">
                <a:solidFill>
                  <a:srgbClr val="4B5563"/>
                </a:solidFill>
                <a:latin typeface="ui-sans-serif" pitchFamily="34" charset="0"/>
                <a:ea typeface="ui-sans-serif" pitchFamily="34" charset="-122"/>
                <a:cs typeface="ui-sans-serif" pitchFamily="34" charset="-120"/>
              </a:rPr>
              <a:t>同じカテゴリのデータに同じ色を使用し、異なるカテゴリには異なる色を使用することで、データの種類を明確に区分けします。</a:t>
            </a:r>
            <a:endParaRPr lang="en-US" sz="1050" dirty="0"/>
          </a:p>
        </p:txBody>
      </p:sp>
      <p:sp>
        <p:nvSpPr>
          <p:cNvPr id="25" name="Text 5"/>
          <p:cNvSpPr/>
          <p:nvPr/>
        </p:nvSpPr>
        <p:spPr>
          <a:xfrm>
            <a:off x="6610350" y="2533650"/>
            <a:ext cx="5295900" cy="266700"/>
          </a:xfrm>
          <a:prstGeom prst="rect">
            <a:avLst/>
          </a:prstGeom>
          <a:noFill/>
          <a:ln/>
        </p:spPr>
        <p:txBody>
          <a:bodyPr wrap="square" lIns="0" tIns="0" rIns="0" bIns="0" rtlCol="0" anchor="t"/>
          <a:lstStyle/>
          <a:p>
            <a:pPr indent="0" marL="0">
              <a:lnSpc>
                <a:spcPts val="2100"/>
              </a:lnSpc>
              <a:buNone/>
            </a:pPr>
            <a:r>
              <a:rPr lang="en-US" sz="1350" b="1" dirty="0">
                <a:solidFill>
                  <a:srgbClr val="000000"/>
                </a:solidFill>
                <a:latin typeface="ui-sans-serif" pitchFamily="34" charset="0"/>
                <a:ea typeface="ui-sans-serif" pitchFamily="34" charset="-122"/>
                <a:cs typeface="ui-sans-serif" pitchFamily="34" charset="-120"/>
              </a:rPr>
              <a:t>情報の視覚的明確化技術</a:t>
            </a:r>
            <a:endParaRPr lang="en-US" sz="1350" dirty="0"/>
          </a:p>
        </p:txBody>
      </p:sp>
      <p:sp>
        <p:nvSpPr>
          <p:cNvPr id="26" name="Text 6"/>
          <p:cNvSpPr/>
          <p:nvPr/>
        </p:nvSpPr>
        <p:spPr>
          <a:xfrm>
            <a:off x="6553200" y="3333750"/>
            <a:ext cx="5448300"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色の階層化</a:t>
            </a:r>
            <a:endParaRPr lang="en-US" sz="1200" dirty="0"/>
          </a:p>
        </p:txBody>
      </p:sp>
      <p:sp>
        <p:nvSpPr>
          <p:cNvPr id="27" name="Text 7"/>
          <p:cNvSpPr/>
          <p:nvPr/>
        </p:nvSpPr>
        <p:spPr>
          <a:xfrm>
            <a:off x="6324600" y="3600450"/>
            <a:ext cx="5448300" cy="3810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主要なデータにカレンデュラオレンジ（#FFD591）を、セカンダリーなデータにカモミールイエロー（#FFF9C4）を使用することで、視覚的な階層を構築します。</a:t>
            </a:r>
            <a:endParaRPr lang="en-US" sz="1050" dirty="0"/>
          </a:p>
        </p:txBody>
      </p:sp>
      <p:sp>
        <p:nvSpPr>
          <p:cNvPr id="28" name="Text 8"/>
          <p:cNvSpPr/>
          <p:nvPr/>
        </p:nvSpPr>
        <p:spPr>
          <a:xfrm>
            <a:off x="6572250" y="4362450"/>
            <a:ext cx="5448300"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色の対比効果</a:t>
            </a:r>
            <a:endParaRPr lang="en-US" sz="1200" dirty="0"/>
          </a:p>
        </p:txBody>
      </p:sp>
      <p:sp>
        <p:nvSpPr>
          <p:cNvPr id="29" name="Text 9"/>
          <p:cNvSpPr/>
          <p:nvPr/>
        </p:nvSpPr>
        <p:spPr>
          <a:xfrm>
            <a:off x="6324600" y="4629150"/>
            <a:ext cx="5448300" cy="3810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隣接する色の明度や彩度の差を最大化することで、境界線を視覚的に強調し、データの区分けを促進します。</a:t>
            </a:r>
            <a:endParaRPr lang="en-US" sz="1050" dirty="0"/>
          </a:p>
        </p:txBody>
      </p:sp>
      <p:sp>
        <p:nvSpPr>
          <p:cNvPr id="30" name="Text 10"/>
          <p:cNvSpPr/>
          <p:nvPr/>
        </p:nvSpPr>
        <p:spPr>
          <a:xfrm>
            <a:off x="6553200" y="5391150"/>
            <a:ext cx="5448300"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色とアイコンの組み合わせ</a:t>
            </a:r>
            <a:endParaRPr lang="en-US" sz="1200" dirty="0"/>
          </a:p>
        </p:txBody>
      </p:sp>
      <p:sp>
        <p:nvSpPr>
          <p:cNvPr id="31" name="Text 11"/>
          <p:cNvSpPr/>
          <p:nvPr/>
        </p:nvSpPr>
        <p:spPr>
          <a:xfrm>
            <a:off x="6324600" y="5657850"/>
            <a:ext cx="5448300" cy="3810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グラフと一緒にアイコンを使用することで、データの性質をさらに具体的に表現し、理解を促進します。アイコンの色もサブカラーから選択します。</a:t>
            </a:r>
            <a:endParaRPr lang="en-US" sz="1050" dirty="0"/>
          </a:p>
        </p:txBody>
      </p:sp>
      <p:sp>
        <p:nvSpPr>
          <p:cNvPr id="32" name="Text 12"/>
          <p:cNvSpPr/>
          <p:nvPr/>
        </p:nvSpPr>
        <p:spPr>
          <a:xfrm>
            <a:off x="6553200" y="6419850"/>
            <a:ext cx="5448300" cy="228600"/>
          </a:xfrm>
          <a:prstGeom prst="rect">
            <a:avLst/>
          </a:prstGeom>
          <a:noFill/>
          <a:ln/>
        </p:spPr>
        <p:txBody>
          <a:bodyPr wrap="square" lIns="0" tIns="0" rIns="0" bIns="0" rtlCol="0" anchor="t"/>
          <a:lstStyle/>
          <a:p>
            <a:pPr indent="0" marL="0">
              <a:lnSpc>
                <a:spcPts val="1800"/>
              </a:lnSpc>
              <a:buNone/>
            </a:pPr>
            <a:r>
              <a:rPr lang="en-US" sz="1200" b="1" dirty="0">
                <a:solidFill>
                  <a:srgbClr val="000000"/>
                </a:solidFill>
                <a:latin typeface="ui-sans-serif" pitchFamily="34" charset="0"/>
                <a:ea typeface="ui-sans-serif" pitchFamily="34" charset="-122"/>
                <a:cs typeface="ui-sans-serif" pitchFamily="34" charset="-120"/>
              </a:rPr>
              <a:t>色覚への配慮</a:t>
            </a:r>
            <a:endParaRPr lang="en-US" sz="1200" dirty="0"/>
          </a:p>
        </p:txBody>
      </p:sp>
      <p:sp>
        <p:nvSpPr>
          <p:cNvPr id="33" name="Text 13"/>
          <p:cNvSpPr/>
          <p:nvPr/>
        </p:nvSpPr>
        <p:spPr>
          <a:xfrm>
            <a:off x="6324600" y="6686550"/>
            <a:ext cx="5448300" cy="381000"/>
          </a:xfrm>
          <a:prstGeom prst="rect">
            <a:avLst/>
          </a:prstGeom>
          <a:noFill/>
          <a:ln/>
        </p:spPr>
        <p:txBody>
          <a:bodyPr wrap="square" lIns="0" tIns="0" rIns="0" bIns="0" rtlCol="0" anchor="t"/>
          <a:lstStyle/>
          <a:p>
            <a:pPr indent="0" marL="0">
              <a:lnSpc>
                <a:spcPts val="1500"/>
              </a:lnSpc>
              <a:buNone/>
            </a:pPr>
            <a:r>
              <a:rPr lang="en-US" sz="1050" dirty="0">
                <a:solidFill>
                  <a:srgbClr val="374151"/>
                </a:solidFill>
                <a:latin typeface="ui-sans-serif" pitchFamily="34" charset="0"/>
                <a:ea typeface="ui-sans-serif" pitchFamily="34" charset="-122"/>
                <a:cs typeface="ui-sans-serif" pitchFamily="34" charset="-120"/>
              </a:rPr>
              <a:t>選択した色が色覚の影響を受けにくいように、明度の差を保ちつつ、彩度を調整します。これにより、可能な限りの人に正確に情報を伝えられます。</a:t>
            </a:r>
            <a:endParaRPr lang="en-US" sz="1050" dirty="0"/>
          </a:p>
        </p:txBody>
      </p:sp>
      <p:sp>
        <p:nvSpPr>
          <p:cNvPr id="34" name="Text 14"/>
          <p:cNvSpPr/>
          <p:nvPr/>
        </p:nvSpPr>
        <p:spPr>
          <a:xfrm>
            <a:off x="304800" y="7600950"/>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590550"/>
          </a:xfrm>
          <a:prstGeom prst="rect">
            <a:avLst/>
          </a:prstGeom>
        </p:spPr>
      </p:pic>
      <p:pic>
        <p:nvPicPr>
          <p:cNvPr id="4" name="Image 2" descr="preencoded.png">    </p:cNvPr>
          <p:cNvPicPr>
            <a:picLocks noChangeAspect="1"/>
          </p:cNvPicPr>
          <p:nvPr/>
        </p:nvPicPr>
        <p:blipFill>
          <a:blip r:embed="rId3"/>
          <a:stretch>
            <a:fillRect/>
          </a:stretch>
        </p:blipFill>
        <p:spPr>
          <a:xfrm>
            <a:off x="304800" y="895350"/>
            <a:ext cx="5676900" cy="1409700"/>
          </a:xfrm>
          <a:prstGeom prst="rect">
            <a:avLst/>
          </a:prstGeom>
        </p:spPr>
      </p:pic>
      <p:pic>
        <p:nvPicPr>
          <p:cNvPr id="5" name="Image 3" descr="preencoded.png">    </p:cNvPr>
          <p:cNvPicPr>
            <a:picLocks noChangeAspect="1"/>
          </p:cNvPicPr>
          <p:nvPr/>
        </p:nvPicPr>
        <p:blipFill>
          <a:blip r:embed="rId4"/>
          <a:stretch>
            <a:fillRect/>
          </a:stretch>
        </p:blipFill>
        <p:spPr>
          <a:xfrm>
            <a:off x="495300" y="1085850"/>
            <a:ext cx="230237" cy="571500"/>
          </a:xfrm>
          <a:prstGeom prst="rect">
            <a:avLst/>
          </a:prstGeom>
        </p:spPr>
      </p:pic>
      <p:pic>
        <p:nvPicPr>
          <p:cNvPr id="6" name="Image 4" descr="preencoded.png">    </p:cNvPr>
          <p:cNvPicPr>
            <a:picLocks noChangeAspect="1"/>
          </p:cNvPicPr>
          <p:nvPr/>
        </p:nvPicPr>
        <p:blipFill>
          <a:blip r:embed="rId5"/>
          <a:stretch>
            <a:fillRect/>
          </a:stretch>
        </p:blipFill>
        <p:spPr>
          <a:xfrm>
            <a:off x="496044" y="1219200"/>
            <a:ext cx="228600" cy="304800"/>
          </a:xfrm>
          <a:prstGeom prst="rect">
            <a:avLst/>
          </a:prstGeom>
        </p:spPr>
      </p:pic>
      <p:pic>
        <p:nvPicPr>
          <p:cNvPr id="7" name="Image 5" descr="preencoded.png">    </p:cNvPr>
          <p:cNvPicPr>
            <a:picLocks noChangeAspect="1"/>
          </p:cNvPicPr>
          <p:nvPr/>
        </p:nvPicPr>
        <p:blipFill>
          <a:blip r:embed="rId6"/>
          <a:stretch>
            <a:fillRect/>
          </a:stretch>
        </p:blipFill>
        <p:spPr>
          <a:xfrm>
            <a:off x="6210300" y="895350"/>
            <a:ext cx="5676900" cy="1409700"/>
          </a:xfrm>
          <a:prstGeom prst="rect">
            <a:avLst/>
          </a:prstGeom>
        </p:spPr>
      </p:pic>
      <p:pic>
        <p:nvPicPr>
          <p:cNvPr id="8" name="Image 6" descr="preencoded.png">    </p:cNvPr>
          <p:cNvPicPr>
            <a:picLocks noChangeAspect="1"/>
          </p:cNvPicPr>
          <p:nvPr/>
        </p:nvPicPr>
        <p:blipFill>
          <a:blip r:embed="rId7"/>
          <a:stretch>
            <a:fillRect/>
          </a:stretch>
        </p:blipFill>
        <p:spPr>
          <a:xfrm>
            <a:off x="6400800" y="1085850"/>
            <a:ext cx="257175" cy="571500"/>
          </a:xfrm>
          <a:prstGeom prst="rect">
            <a:avLst/>
          </a:prstGeom>
        </p:spPr>
      </p:pic>
      <p:pic>
        <p:nvPicPr>
          <p:cNvPr id="9" name="Image 7" descr="preencoded.png">    </p:cNvPr>
          <p:cNvPicPr>
            <a:picLocks noChangeAspect="1"/>
          </p:cNvPicPr>
          <p:nvPr/>
        </p:nvPicPr>
        <p:blipFill>
          <a:blip r:embed="rId8"/>
          <a:stretch>
            <a:fillRect/>
          </a:stretch>
        </p:blipFill>
        <p:spPr>
          <a:xfrm>
            <a:off x="6400800" y="1219200"/>
            <a:ext cx="257175" cy="304800"/>
          </a:xfrm>
          <a:prstGeom prst="rect">
            <a:avLst/>
          </a:prstGeom>
        </p:spPr>
      </p:pic>
      <p:pic>
        <p:nvPicPr>
          <p:cNvPr id="10" name="Image 8" descr="preencoded.png">    </p:cNvPr>
          <p:cNvPicPr>
            <a:picLocks noChangeAspect="1"/>
          </p:cNvPicPr>
          <p:nvPr/>
        </p:nvPicPr>
        <p:blipFill>
          <a:blip r:embed="rId9"/>
          <a:stretch>
            <a:fillRect/>
          </a:stretch>
        </p:blipFill>
        <p:spPr>
          <a:xfrm>
            <a:off x="304800" y="2533650"/>
            <a:ext cx="5676900" cy="1638300"/>
          </a:xfrm>
          <a:prstGeom prst="rect">
            <a:avLst/>
          </a:prstGeom>
        </p:spPr>
      </p:pic>
      <p:pic>
        <p:nvPicPr>
          <p:cNvPr id="11" name="Image 9" descr="preencoded.png">    </p:cNvPr>
          <p:cNvPicPr>
            <a:picLocks noChangeAspect="1"/>
          </p:cNvPicPr>
          <p:nvPr/>
        </p:nvPicPr>
        <p:blipFill>
          <a:blip r:embed="rId10"/>
          <a:stretch>
            <a:fillRect/>
          </a:stretch>
        </p:blipFill>
        <p:spPr>
          <a:xfrm>
            <a:off x="495300" y="2724150"/>
            <a:ext cx="228600" cy="571500"/>
          </a:xfrm>
          <a:prstGeom prst="rect">
            <a:avLst/>
          </a:prstGeom>
        </p:spPr>
      </p:pic>
      <p:pic>
        <p:nvPicPr>
          <p:cNvPr id="12" name="Image 10" descr="preencoded.png">    </p:cNvPr>
          <p:cNvPicPr>
            <a:picLocks noChangeAspect="1"/>
          </p:cNvPicPr>
          <p:nvPr/>
        </p:nvPicPr>
        <p:blipFill>
          <a:blip r:embed="rId11"/>
          <a:stretch>
            <a:fillRect/>
          </a:stretch>
        </p:blipFill>
        <p:spPr>
          <a:xfrm>
            <a:off x="495300" y="2857500"/>
            <a:ext cx="228600" cy="304800"/>
          </a:xfrm>
          <a:prstGeom prst="rect">
            <a:avLst/>
          </a:prstGeom>
        </p:spPr>
      </p:pic>
      <p:pic>
        <p:nvPicPr>
          <p:cNvPr id="13" name="Image 11" descr="preencoded.png">    </p:cNvPr>
          <p:cNvPicPr>
            <a:picLocks noChangeAspect="1"/>
          </p:cNvPicPr>
          <p:nvPr/>
        </p:nvPicPr>
        <p:blipFill>
          <a:blip r:embed="rId12"/>
          <a:stretch>
            <a:fillRect/>
          </a:stretch>
        </p:blipFill>
        <p:spPr>
          <a:xfrm>
            <a:off x="6210300" y="2533650"/>
            <a:ext cx="5676900" cy="1638300"/>
          </a:xfrm>
          <a:prstGeom prst="rect">
            <a:avLst/>
          </a:prstGeom>
        </p:spPr>
      </p:pic>
      <p:pic>
        <p:nvPicPr>
          <p:cNvPr id="14" name="Image 12" descr="preencoded.png">    </p:cNvPr>
          <p:cNvPicPr>
            <a:picLocks noChangeAspect="1"/>
          </p:cNvPicPr>
          <p:nvPr/>
        </p:nvPicPr>
        <p:blipFill>
          <a:blip r:embed="rId13"/>
          <a:stretch>
            <a:fillRect/>
          </a:stretch>
        </p:blipFill>
        <p:spPr>
          <a:xfrm>
            <a:off x="6400800" y="2724150"/>
            <a:ext cx="268784" cy="571500"/>
          </a:xfrm>
          <a:prstGeom prst="rect">
            <a:avLst/>
          </a:prstGeom>
        </p:spPr>
      </p:pic>
      <p:pic>
        <p:nvPicPr>
          <p:cNvPr id="15" name="Image 13" descr="preencoded.png">    </p:cNvPr>
          <p:cNvPicPr>
            <a:picLocks noChangeAspect="1"/>
          </p:cNvPicPr>
          <p:nvPr/>
        </p:nvPicPr>
        <p:blipFill>
          <a:blip r:embed="rId14"/>
          <a:stretch>
            <a:fillRect/>
          </a:stretch>
        </p:blipFill>
        <p:spPr>
          <a:xfrm>
            <a:off x="6420892" y="2857500"/>
            <a:ext cx="228600" cy="304800"/>
          </a:xfrm>
          <a:prstGeom prst="rect">
            <a:avLst/>
          </a:prstGeom>
        </p:spPr>
      </p:pic>
      <p:pic>
        <p:nvPicPr>
          <p:cNvPr id="16" name="Image 14" descr="preencoded.png">    </p:cNvPr>
          <p:cNvPicPr>
            <a:picLocks noChangeAspect="1"/>
          </p:cNvPicPr>
          <p:nvPr/>
        </p:nvPicPr>
        <p:blipFill>
          <a:blip r:embed="rId15"/>
          <a:stretch>
            <a:fillRect/>
          </a:stretch>
        </p:blipFill>
        <p:spPr>
          <a:xfrm>
            <a:off x="304800" y="4400550"/>
            <a:ext cx="11582400" cy="1409700"/>
          </a:xfrm>
          <a:prstGeom prst="rect">
            <a:avLst/>
          </a:prstGeom>
        </p:spPr>
      </p:pic>
      <p:pic>
        <p:nvPicPr>
          <p:cNvPr id="17" name="Image 15" descr="preencoded.png">    </p:cNvPr>
          <p:cNvPicPr>
            <a:picLocks noChangeAspect="1"/>
          </p:cNvPicPr>
          <p:nvPr/>
        </p:nvPicPr>
        <p:blipFill>
          <a:blip r:embed="rId16"/>
          <a:stretch>
            <a:fillRect/>
          </a:stretch>
        </p:blipFill>
        <p:spPr>
          <a:xfrm>
            <a:off x="495300" y="4914900"/>
            <a:ext cx="390525" cy="342900"/>
          </a:xfrm>
          <a:prstGeom prst="rect">
            <a:avLst/>
          </a:prstGeom>
        </p:spPr>
      </p:pic>
      <p:sp>
        <p:nvSpPr>
          <p:cNvPr id="18" name="Text 0"/>
          <p:cNvSpPr/>
          <p:nvPr/>
        </p:nvSpPr>
        <p:spPr>
          <a:xfrm>
            <a:off x="285750" y="142875"/>
            <a:ext cx="11620500" cy="304800"/>
          </a:xfrm>
          <a:prstGeom prst="rect">
            <a:avLst/>
          </a:prstGeom>
          <a:noFill/>
          <a:ln/>
        </p:spPr>
        <p:txBody>
          <a:bodyPr wrap="square" lIns="0" tIns="0" rIns="0" bIns="0" rtlCol="0" anchor="t"/>
          <a:lstStyle/>
          <a:p>
            <a:pPr indent="0" marL="0">
              <a:lnSpc>
                <a:spcPts val="2400"/>
              </a:lnSpc>
              <a:buNone/>
            </a:pPr>
            <a:r>
              <a:rPr lang="en-US" sz="1800" b="1" dirty="0">
                <a:solidFill>
                  <a:srgbClr val="FFFFFF"/>
                </a:solidFill>
                <a:latin typeface="ui-sans-serif" pitchFamily="34" charset="0"/>
                <a:ea typeface="ui-sans-serif" pitchFamily="34" charset="-122"/>
                <a:cs typeface="ui-sans-serif" pitchFamily="34" charset="-120"/>
              </a:rPr>
              <a:t>配色仕様の期待効果</a:t>
            </a:r>
            <a:endParaRPr lang="en-US" sz="1800" dirty="0"/>
          </a:p>
        </p:txBody>
      </p:sp>
      <p:sp>
        <p:nvSpPr>
          <p:cNvPr id="19" name="Text 1"/>
          <p:cNvSpPr/>
          <p:nvPr/>
        </p:nvSpPr>
        <p:spPr>
          <a:xfrm>
            <a:off x="877937" y="1085850"/>
            <a:ext cx="4913263"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ブランドイメージの一貫性</a:t>
            </a:r>
            <a:endParaRPr lang="en-US" sz="1500" dirty="0"/>
          </a:p>
        </p:txBody>
      </p:sp>
      <p:sp>
        <p:nvSpPr>
          <p:cNvPr id="20" name="Text 2"/>
          <p:cNvSpPr/>
          <p:nvPr/>
        </p:nvSpPr>
        <p:spPr>
          <a:xfrm>
            <a:off x="877937" y="1428750"/>
            <a:ext cx="4913263" cy="685800"/>
          </a:xfrm>
          <a:prstGeom prst="rect">
            <a:avLst/>
          </a:prstGeom>
          <a:noFill/>
          <a:ln/>
        </p:spPr>
        <p:txBody>
          <a:bodyPr wrap="square" lIns="0" tIns="0" rIns="0" bIns="0" rtlCol="0" anchor="t"/>
          <a:lstStyle/>
          <a:p>
            <a:pPr indent="0" marL="0">
              <a:lnSpc>
                <a:spcPts val="1800"/>
              </a:lnSpc>
              <a:buNone/>
            </a:pPr>
            <a:r>
              <a:rPr lang="en-US" sz="1200" dirty="0">
                <a:solidFill>
                  <a:srgbClr val="4B5563"/>
                </a:solidFill>
                <a:latin typeface="ui-sans-serif" pitchFamily="34" charset="0"/>
                <a:ea typeface="ui-sans-serif" pitchFamily="34" charset="-122"/>
                <a:cs typeface="ui-sans-serif" pitchFamily="34" charset="-120"/>
              </a:rPr>
              <a:t>プロヴァンスローズピンクをメインカラーとすることで、製品の核となる「天然フラワーエキス」のイメージを強力に訴求し、ブランドの自然で優しい印象を統一的に伝えます。</a:t>
            </a:r>
            <a:endParaRPr lang="en-US" sz="1200" dirty="0"/>
          </a:p>
        </p:txBody>
      </p:sp>
      <p:sp>
        <p:nvSpPr>
          <p:cNvPr id="21" name="Text 3"/>
          <p:cNvSpPr/>
          <p:nvPr/>
        </p:nvSpPr>
        <p:spPr>
          <a:xfrm>
            <a:off x="6810375" y="1085850"/>
            <a:ext cx="4886325"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情報の視覚的明確性</a:t>
            </a:r>
            <a:endParaRPr lang="en-US" sz="1500" dirty="0"/>
          </a:p>
        </p:txBody>
      </p:sp>
      <p:sp>
        <p:nvSpPr>
          <p:cNvPr id="22" name="Text 4"/>
          <p:cNvSpPr/>
          <p:nvPr/>
        </p:nvSpPr>
        <p:spPr>
          <a:xfrm>
            <a:off x="6810375" y="1428750"/>
            <a:ext cx="4886325" cy="685800"/>
          </a:xfrm>
          <a:prstGeom prst="rect">
            <a:avLst/>
          </a:prstGeom>
          <a:noFill/>
          <a:ln/>
        </p:spPr>
        <p:txBody>
          <a:bodyPr wrap="square" lIns="0" tIns="0" rIns="0" bIns="0" rtlCol="0" anchor="t"/>
          <a:lstStyle/>
          <a:p>
            <a:pPr indent="0" marL="0">
              <a:lnSpc>
                <a:spcPts val="1800"/>
              </a:lnSpc>
              <a:buNone/>
            </a:pPr>
            <a:r>
              <a:rPr lang="en-US" sz="1200" dirty="0">
                <a:solidFill>
                  <a:srgbClr val="4B5563"/>
                </a:solidFill>
                <a:latin typeface="ui-sans-serif" pitchFamily="34" charset="0"/>
                <a:ea typeface="ui-sans-serif" pitchFamily="34" charset="-122"/>
                <a:cs typeface="ui-sans-serif" pitchFamily="34" charset="-120"/>
              </a:rPr>
              <a:t>カモミールイエローとカレンデュラオレンジをグラフやアイコンに用いることで、データや重要なポイントが直感的に理解しやすくなります。これにより、複雑な情報もシンプルかつ効果的に提示できます。</a:t>
            </a:r>
            <a:endParaRPr lang="en-US" sz="1200" dirty="0"/>
          </a:p>
        </p:txBody>
      </p:sp>
      <p:sp>
        <p:nvSpPr>
          <p:cNvPr id="23" name="Text 5"/>
          <p:cNvSpPr/>
          <p:nvPr/>
        </p:nvSpPr>
        <p:spPr>
          <a:xfrm>
            <a:off x="876300" y="2724150"/>
            <a:ext cx="4914900"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高い可読性</a:t>
            </a:r>
            <a:endParaRPr lang="en-US" sz="1500" dirty="0"/>
          </a:p>
        </p:txBody>
      </p:sp>
      <p:sp>
        <p:nvSpPr>
          <p:cNvPr id="24" name="Text 6"/>
          <p:cNvSpPr/>
          <p:nvPr/>
        </p:nvSpPr>
        <p:spPr>
          <a:xfrm>
            <a:off x="876300" y="3067050"/>
            <a:ext cx="4914900" cy="914400"/>
          </a:xfrm>
          <a:prstGeom prst="rect">
            <a:avLst/>
          </a:prstGeom>
          <a:noFill/>
          <a:ln/>
        </p:spPr>
        <p:txBody>
          <a:bodyPr wrap="square" lIns="0" tIns="0" rIns="0" bIns="0" rtlCol="0" anchor="t"/>
          <a:lstStyle/>
          <a:p>
            <a:pPr indent="0" marL="0">
              <a:lnSpc>
                <a:spcPts val="1800"/>
              </a:lnSpc>
              <a:buNone/>
            </a:pPr>
            <a:r>
              <a:rPr lang="en-US" sz="1200" dirty="0">
                <a:solidFill>
                  <a:srgbClr val="4B5563"/>
                </a:solidFill>
                <a:latin typeface="ui-sans-serif" pitchFamily="34" charset="0"/>
                <a:ea typeface="ui-sans-serif" pitchFamily="34" charset="-122"/>
                <a:cs typeface="ui-sans-serif" pitchFamily="34" charset="-120"/>
              </a:rPr>
              <a:t>ライスホワイトとライトグレーを背景色に採用することで、テキストが読みやすくなり、長時間のプレゼンテーションでも視聴者の負担を軽減します。また、メインカラーやサブカラーがより鮮やかに映える効果もあります。</a:t>
            </a:r>
            <a:endParaRPr lang="en-US" sz="1200" dirty="0"/>
          </a:p>
        </p:txBody>
      </p:sp>
      <p:sp>
        <p:nvSpPr>
          <p:cNvPr id="25" name="Text 7"/>
          <p:cNvSpPr/>
          <p:nvPr/>
        </p:nvSpPr>
        <p:spPr>
          <a:xfrm>
            <a:off x="6821984" y="2724150"/>
            <a:ext cx="4874716" cy="266700"/>
          </a:xfrm>
          <a:prstGeom prst="rect">
            <a:avLst/>
          </a:prstGeom>
          <a:noFill/>
          <a:ln/>
        </p:spPr>
        <p:txBody>
          <a:bodyPr wrap="square" lIns="0" tIns="0" rIns="0" bIns="0" rtlCol="0" anchor="t"/>
          <a:lstStyle/>
          <a:p>
            <a:pPr indent="0" marL="0">
              <a:lnSpc>
                <a:spcPts val="2100"/>
              </a:lnSpc>
              <a:buNone/>
            </a:pPr>
            <a:r>
              <a:rPr lang="en-US" sz="1500" b="1" dirty="0">
                <a:solidFill>
                  <a:srgbClr val="1F2937"/>
                </a:solidFill>
                <a:latin typeface="ui-sans-serif" pitchFamily="34" charset="0"/>
                <a:ea typeface="ui-sans-serif" pitchFamily="34" charset="-122"/>
                <a:cs typeface="ui-sans-serif" pitchFamily="34" charset="-120"/>
              </a:rPr>
              <a:t>シンプルかつ美しいデザイン</a:t>
            </a:r>
            <a:endParaRPr lang="en-US" sz="1500" dirty="0"/>
          </a:p>
        </p:txBody>
      </p:sp>
      <p:sp>
        <p:nvSpPr>
          <p:cNvPr id="26" name="Text 8"/>
          <p:cNvSpPr/>
          <p:nvPr/>
        </p:nvSpPr>
        <p:spPr>
          <a:xfrm>
            <a:off x="6821984" y="3067050"/>
            <a:ext cx="4874716" cy="685800"/>
          </a:xfrm>
          <a:prstGeom prst="rect">
            <a:avLst/>
          </a:prstGeom>
          <a:noFill/>
          <a:ln/>
        </p:spPr>
        <p:txBody>
          <a:bodyPr wrap="square" lIns="0" tIns="0" rIns="0" bIns="0" rtlCol="0" anchor="t"/>
          <a:lstStyle/>
          <a:p>
            <a:pPr indent="0" marL="0">
              <a:lnSpc>
                <a:spcPts val="1800"/>
              </a:lnSpc>
              <a:buNone/>
            </a:pPr>
            <a:r>
              <a:rPr lang="en-US" sz="1200" dirty="0">
                <a:solidFill>
                  <a:srgbClr val="4B5563"/>
                </a:solidFill>
                <a:latin typeface="ui-sans-serif" pitchFamily="34" charset="0"/>
                <a:ea typeface="ui-sans-serif" pitchFamily="34" charset="-122"/>
                <a:cs typeface="ui-sans-serif" pitchFamily="34" charset="-120"/>
              </a:rPr>
              <a:t>全体的に彩度を抑えつつ、花の色彩を取り入れることで、シンプルでありながらも洗練された美しいデザインを実現し、視聴者の注意を引きつけます。</a:t>
            </a:r>
            <a:endParaRPr lang="en-US" sz="1200" dirty="0"/>
          </a:p>
        </p:txBody>
      </p:sp>
      <p:sp>
        <p:nvSpPr>
          <p:cNvPr id="27" name="Text 9"/>
          <p:cNvSpPr/>
          <p:nvPr/>
        </p:nvSpPr>
        <p:spPr>
          <a:xfrm>
            <a:off x="1114425" y="4591050"/>
            <a:ext cx="10582275" cy="266700"/>
          </a:xfrm>
          <a:prstGeom prst="rect">
            <a:avLst/>
          </a:prstGeom>
          <a:noFill/>
          <a:ln/>
        </p:spPr>
        <p:txBody>
          <a:bodyPr wrap="square" lIns="0" tIns="0" rIns="0" bIns="0" rtlCol="0" anchor="t"/>
          <a:lstStyle/>
          <a:p>
            <a:pPr indent="0" marL="0">
              <a:lnSpc>
                <a:spcPts val="2100"/>
              </a:lnSpc>
              <a:buNone/>
            </a:pPr>
            <a:r>
              <a:rPr lang="en-US" sz="1500" b="1" dirty="0">
                <a:solidFill>
                  <a:srgbClr val="FFFFFF"/>
                </a:solidFill>
                <a:latin typeface="ui-sans-serif" pitchFamily="34" charset="0"/>
                <a:ea typeface="ui-sans-serif" pitchFamily="34" charset="-122"/>
                <a:cs typeface="ui-sans-serif" pitchFamily="34" charset="-120"/>
              </a:rPr>
              <a:t>結論</a:t>
            </a:r>
            <a:endParaRPr lang="en-US" sz="1500" dirty="0"/>
          </a:p>
        </p:txBody>
      </p:sp>
      <p:sp>
        <p:nvSpPr>
          <p:cNvPr id="28" name="Text 10"/>
          <p:cNvSpPr/>
          <p:nvPr/>
        </p:nvSpPr>
        <p:spPr>
          <a:xfrm>
            <a:off x="1114425" y="4933950"/>
            <a:ext cx="10582275" cy="685800"/>
          </a:xfrm>
          <a:prstGeom prst="rect">
            <a:avLst/>
          </a:prstGeom>
          <a:noFill/>
          <a:ln/>
        </p:spPr>
        <p:txBody>
          <a:bodyPr wrap="square" lIns="0" tIns="0" rIns="0" bIns="0" rtlCol="0" anchor="t"/>
          <a:lstStyle/>
          <a:p>
            <a:pPr indent="0" marL="0">
              <a:lnSpc>
                <a:spcPts val="1800"/>
              </a:lnSpc>
              <a:buNone/>
            </a:pPr>
            <a:r>
              <a:rPr lang="en-US" sz="1200" dirty="0">
                <a:solidFill>
                  <a:srgbClr val="FFFFFF">
                    <a:alpha val="90000"/>
                  </a:srgbClr>
                </a:solidFill>
                <a:latin typeface="ui-sans-serif" pitchFamily="34" charset="0"/>
                <a:ea typeface="ui-sans-serif" pitchFamily="34" charset="-122"/>
                <a:cs typeface="ui-sans-serif" pitchFamily="34" charset="-120"/>
              </a:rPr>
              <a:t>この配色仕様は、散花シャンプーの「天然植物エキス＋科学配合」というブランドポジショニングと、「頭皮マイクロバイオームバランス」という核心技術を、視覚的にも裏付ける役割を果たします。シンプルながら洗練されたデザインと、指定された配色を活用し、製品の特徴を視覚的に印象づけることができます。</a:t>
            </a:r>
            <a:endParaRPr lang="en-US" sz="1200" dirty="0"/>
          </a:p>
        </p:txBody>
      </p:sp>
      <p:sp>
        <p:nvSpPr>
          <p:cNvPr id="29" name="Text 11"/>
          <p:cNvSpPr/>
          <p:nvPr/>
        </p:nvSpPr>
        <p:spPr>
          <a:xfrm>
            <a:off x="304800" y="6553200"/>
            <a:ext cx="2152769" cy="190500"/>
          </a:xfrm>
          <a:prstGeom prst="rect">
            <a:avLst/>
          </a:prstGeom>
          <a:noFill/>
          <a:ln/>
        </p:spPr>
        <p:txBody>
          <a:bodyPr wrap="square" lIns="0" tIns="0" rIns="0" bIns="0" rtlCol="0" anchor="t"/>
          <a:lstStyle/>
          <a:p>
            <a:pPr indent="0" marL="0">
              <a:lnSpc>
                <a:spcPts val="1500"/>
              </a:lnSpc>
              <a:buNone/>
            </a:pPr>
            <a:r>
              <a:rPr lang="en-US" sz="1050" dirty="0">
                <a:solidFill>
                  <a:srgbClr val="6B7280"/>
                </a:solidFill>
                <a:latin typeface="ui-sans-serif" pitchFamily="34" charset="0"/>
                <a:ea typeface="ui-sans-serif" pitchFamily="34" charset="-122"/>
                <a:cs typeface="ui-sans-serif" pitchFamily="34" charset="-120"/>
              </a:rPr>
              <a:t>散花シャンプー PPT 配色仕様</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2025-09-30T09:38:01Z</dcterms:created>
  <dcterms:modified xsi:type="dcterms:W3CDTF">2025-09-30T09:38:01Z</dcterms:modified>
</cp:coreProperties>
</file>